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6" r:id="rId6"/>
    <p:sldMasterId id="2147483682" r:id="rId7"/>
    <p:sldMasterId id="2147483701" r:id="rId8"/>
    <p:sldMasterId id="2147483717"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Lst>
  <p:sldSz cy="5143500" cx="9144000"/>
  <p:notesSz cx="6858000" cy="9144000"/>
  <p:embeddedFontLst>
    <p:embeddedFont>
      <p:font typeface="Helvetica Neue Light"/>
      <p:regular r:id="rId68"/>
      <p:bold r:id="rId69"/>
      <p:italic r:id="rId70"/>
      <p:boldItalic r:id="rId71"/>
    </p:embeddedFont>
    <p:embeddedFont>
      <p:font typeface="DM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guide id="3" pos="5443">
          <p15:clr>
            <a:srgbClr val="747775"/>
          </p15:clr>
        </p15:guide>
      </p15:sldGuideLst>
    </p:ext>
    <p:ext uri="GoogleSlidesCustomDataVersion2">
      <go:slidesCustomData xmlns:go="http://customooxmlschemas.google.com/" r:id="rId76" roundtripDataSignature="AMtx7miuGDrD/73UtG/WFAwZdEQR+Fa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E47E38-03C2-4E8C-9412-35F8F92986B5}">
  <a:tblStyle styleId="{C6E47E38-03C2-4E8C-9412-35F8F92986B5}"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44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DMSans-bold.fntdata"/><Relationship Id="rId72" Type="http://schemas.openxmlformats.org/officeDocument/2006/relationships/font" Target="fonts/DMSans-regular.fntdata"/><Relationship Id="rId31" Type="http://schemas.openxmlformats.org/officeDocument/2006/relationships/slide" Target="slides/slide21.xml"/><Relationship Id="rId75" Type="http://schemas.openxmlformats.org/officeDocument/2006/relationships/font" Target="fonts/DMSans-boldItalic.fntdata"/><Relationship Id="rId30" Type="http://schemas.openxmlformats.org/officeDocument/2006/relationships/slide" Target="slides/slide20.xml"/><Relationship Id="rId74" Type="http://schemas.openxmlformats.org/officeDocument/2006/relationships/font" Target="fonts/DMSans-italic.fntdata"/><Relationship Id="rId33" Type="http://schemas.openxmlformats.org/officeDocument/2006/relationships/slide" Target="slides/slide23.xml"/><Relationship Id="rId32" Type="http://schemas.openxmlformats.org/officeDocument/2006/relationships/slide" Target="slides/slide22.xml"/><Relationship Id="rId76" Type="http://customschemas.google.com/relationships/presentationmetadata" Target="metadata"/><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HelveticaNeueLight-boldItalic.fntdata"/><Relationship Id="rId70" Type="http://schemas.openxmlformats.org/officeDocument/2006/relationships/font" Target="fonts/HelveticaNeueLight-italic.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font" Target="fonts/HelveticaNeueLight-regular.fntdata"/><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HelveticaNeueLight-bold.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Colocar en </a:t>
            </a:r>
            <a:r>
              <a:rPr lang="pt-BR" u="sng"/>
              <a:t>la clase previa a cada preentrega.</a:t>
            </a:r>
            <a:r>
              <a:rPr lang="pt-BR"/>
              <a:t> Ajustar según número de preentrega (primera, segunda, tercera, etc.)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Colocar en </a:t>
            </a:r>
            <a:r>
              <a:rPr lang="pt-BR" u="sng"/>
              <a:t>la clase previa a cada preentrega.</a:t>
            </a:r>
            <a:r>
              <a:rPr lang="pt-BR"/>
              <a:t> Ajustar según número de preentrega (primera, segunda, tercera, etc.)</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Slide para o professor dar um feedback para o que os estudantes criaram, se seguiram pelo caminho correto ou não e finalizar a atividade.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3" name="Google Shape;74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Ejemplo modelo de cómo comunicar una Actividad complementaria.</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extra. Vincular ejemplo. Hacer hincapié en que es optativa pero suma puntos para el top 10.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0" name="Google Shape;810;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1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6.png"/><Relationship Id="rId3" Type="http://schemas.openxmlformats.org/officeDocument/2006/relationships/image" Target="../media/image1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5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7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7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8" name="Google Shape;38;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 name="Google Shape;41;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8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4" name="Google Shape;44;p8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5" name="Google Shape;45;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8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8" name="Google Shape;48;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 name="Shape 49"/>
        <p:cNvGrpSpPr/>
        <p:nvPr/>
      </p:nvGrpSpPr>
      <p:grpSpPr>
        <a:xfrm>
          <a:off x="0" y="0"/>
          <a:ext cx="0" cy="0"/>
          <a:chOff x="0" y="0"/>
          <a:chExt cx="0" cy="0"/>
        </a:xfrm>
      </p:grpSpPr>
      <p:sp>
        <p:nvSpPr>
          <p:cNvPr id="50" name="Google Shape;50;p8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8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2" name="Google Shape;52;p8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8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4" name="Google Shape;54;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7" name="Google Shape;57;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sp>
        <p:nvSpPr>
          <p:cNvPr id="59" name="Google Shape;59;p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0" name="Google Shape;60;p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1" name="Google Shape;61;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6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6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72" name="Google Shape;72;p67"/>
          <p:cNvSpPr/>
          <p:nvPr/>
        </p:nvSpPr>
        <p:spPr>
          <a:xfrm>
            <a:off x="1089900" y="995400"/>
            <a:ext cx="6964200" cy="3152700"/>
          </a:xfrm>
          <a:prstGeom prst="rect">
            <a:avLst/>
          </a:prstGeom>
          <a:solidFill>
            <a:srgbClr val="B5B5B5">
              <a:alpha val="1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60"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73" name="Shape 73"/>
        <p:cNvGrpSpPr/>
        <p:nvPr/>
      </p:nvGrpSpPr>
      <p:grpSpPr>
        <a:xfrm>
          <a:off x="0" y="0"/>
          <a:ext cx="0" cy="0"/>
          <a:chOff x="0" y="0"/>
          <a:chExt cx="0" cy="0"/>
        </a:xfrm>
      </p:grpSpPr>
      <p:pic>
        <p:nvPicPr>
          <p:cNvPr id="74" name="Google Shape;74;p6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75" name="Shape 75"/>
        <p:cNvGrpSpPr/>
        <p:nvPr/>
      </p:nvGrpSpPr>
      <p:grpSpPr>
        <a:xfrm>
          <a:off x="0" y="0"/>
          <a:ext cx="0" cy="0"/>
          <a:chOff x="0" y="0"/>
          <a:chExt cx="0" cy="0"/>
        </a:xfrm>
      </p:grpSpPr>
      <p:sp>
        <p:nvSpPr>
          <p:cNvPr id="76" name="Google Shape;76;p8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7" name="Google Shape;77;p8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78" name="Google Shape;78;p8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79" name="Shape 79"/>
        <p:cNvGrpSpPr/>
        <p:nvPr/>
      </p:nvGrpSpPr>
      <p:grpSpPr>
        <a:xfrm>
          <a:off x="0" y="0"/>
          <a:ext cx="0" cy="0"/>
          <a:chOff x="0" y="0"/>
          <a:chExt cx="0" cy="0"/>
        </a:xfrm>
      </p:grpSpPr>
      <p:pic>
        <p:nvPicPr>
          <p:cNvPr id="80" name="Google Shape;80;p8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8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9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 name="Google Shape;85;p9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6" name="Shape 86"/>
        <p:cNvGrpSpPr/>
        <p:nvPr/>
      </p:nvGrpSpPr>
      <p:grpSpPr>
        <a:xfrm>
          <a:off x="0" y="0"/>
          <a:ext cx="0" cy="0"/>
          <a:chOff x="0" y="0"/>
          <a:chExt cx="0" cy="0"/>
        </a:xfrm>
      </p:grpSpPr>
      <p:pic>
        <p:nvPicPr>
          <p:cNvPr id="87" name="Google Shape;87;p9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8" name="Shape 88"/>
        <p:cNvGrpSpPr/>
        <p:nvPr/>
      </p:nvGrpSpPr>
      <p:grpSpPr>
        <a:xfrm>
          <a:off x="0" y="0"/>
          <a:ext cx="0" cy="0"/>
          <a:chOff x="0" y="0"/>
          <a:chExt cx="0" cy="0"/>
        </a:xfrm>
      </p:grpSpPr>
      <p:pic>
        <p:nvPicPr>
          <p:cNvPr id="89" name="Google Shape;89;p9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90" name="Shape 90"/>
        <p:cNvGrpSpPr/>
        <p:nvPr/>
      </p:nvGrpSpPr>
      <p:grpSpPr>
        <a:xfrm>
          <a:off x="0" y="0"/>
          <a:ext cx="0" cy="0"/>
          <a:chOff x="0" y="0"/>
          <a:chExt cx="0" cy="0"/>
        </a:xfrm>
      </p:grpSpPr>
      <p:pic>
        <p:nvPicPr>
          <p:cNvPr id="91" name="Google Shape;91;p9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94"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9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 name="Google Shape;96;p9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6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p9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99" name="Shape 99"/>
        <p:cNvGrpSpPr/>
        <p:nvPr/>
      </p:nvGrpSpPr>
      <p:grpSpPr>
        <a:xfrm>
          <a:off x="0" y="0"/>
          <a:ext cx="0" cy="0"/>
          <a:chOff x="0" y="0"/>
          <a:chExt cx="0" cy="0"/>
        </a:xfrm>
      </p:grpSpPr>
      <p:pic>
        <p:nvPicPr>
          <p:cNvPr id="100" name="Google Shape;100;p9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01" name="Shape 101"/>
        <p:cNvGrpSpPr/>
        <p:nvPr/>
      </p:nvGrpSpPr>
      <p:grpSpPr>
        <a:xfrm>
          <a:off x="0" y="0"/>
          <a:ext cx="0" cy="0"/>
          <a:chOff x="0" y="0"/>
          <a:chExt cx="0" cy="0"/>
        </a:xfrm>
      </p:grpSpPr>
      <p:pic>
        <p:nvPicPr>
          <p:cNvPr id="102" name="Google Shape;102;p9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07" name="Shape 107"/>
        <p:cNvGrpSpPr/>
        <p:nvPr/>
      </p:nvGrpSpPr>
      <p:grpSpPr>
        <a:xfrm>
          <a:off x="0" y="0"/>
          <a:ext cx="0" cy="0"/>
          <a:chOff x="0" y="0"/>
          <a:chExt cx="0" cy="0"/>
        </a:xfrm>
      </p:grpSpPr>
      <p:pic>
        <p:nvPicPr>
          <p:cNvPr id="108" name="Google Shape;108;p7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109" name="Google Shape;109;p72"/>
          <p:cNvSpPr/>
          <p:nvPr/>
        </p:nvSpPr>
        <p:spPr>
          <a:xfrm>
            <a:off x="1089900" y="995400"/>
            <a:ext cx="6964200" cy="3152700"/>
          </a:xfrm>
          <a:prstGeom prst="rect">
            <a:avLst/>
          </a:prstGeom>
          <a:solidFill>
            <a:srgbClr val="B5B5B5">
              <a:alpha val="1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0" name="Shape 110"/>
        <p:cNvGrpSpPr/>
        <p:nvPr/>
      </p:nvGrpSpPr>
      <p:grpSpPr>
        <a:xfrm>
          <a:off x="0" y="0"/>
          <a:ext cx="0" cy="0"/>
          <a:chOff x="0" y="0"/>
          <a:chExt cx="0" cy="0"/>
        </a:xfrm>
      </p:grpSpPr>
      <p:sp>
        <p:nvSpPr>
          <p:cNvPr id="111" name="Google Shape;111;p1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2" name="Google Shape;112;p13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3" name="Google Shape;113;p1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4" name="Shape 114"/>
        <p:cNvGrpSpPr/>
        <p:nvPr/>
      </p:nvGrpSpPr>
      <p:grpSpPr>
        <a:xfrm>
          <a:off x="0" y="0"/>
          <a:ext cx="0" cy="0"/>
          <a:chOff x="0" y="0"/>
          <a:chExt cx="0" cy="0"/>
        </a:xfrm>
      </p:grpSpPr>
      <p:sp>
        <p:nvSpPr>
          <p:cNvPr id="115" name="Google Shape;115;p1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6" name="Google Shape;116;p1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17" name="Google Shape;117;p1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8" name="Shape 118"/>
        <p:cNvGrpSpPr/>
        <p:nvPr/>
      </p:nvGrpSpPr>
      <p:grpSpPr>
        <a:xfrm>
          <a:off x="0" y="0"/>
          <a:ext cx="0" cy="0"/>
          <a:chOff x="0" y="0"/>
          <a:chExt cx="0" cy="0"/>
        </a:xfrm>
      </p:grpSpPr>
      <p:sp>
        <p:nvSpPr>
          <p:cNvPr id="119" name="Google Shape;119;p13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0" name="Google Shape;120;p1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 name="Shape 121"/>
        <p:cNvGrpSpPr/>
        <p:nvPr/>
      </p:nvGrpSpPr>
      <p:grpSpPr>
        <a:xfrm>
          <a:off x="0" y="0"/>
          <a:ext cx="0" cy="0"/>
          <a:chOff x="0" y="0"/>
          <a:chExt cx="0" cy="0"/>
        </a:xfrm>
      </p:grpSpPr>
      <p:sp>
        <p:nvSpPr>
          <p:cNvPr id="122" name="Google Shape;122;p1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3" name="Google Shape;123;p13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4" name="Google Shape;124;p13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5" name="Google Shape;125;p1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6" name="Shape 126"/>
        <p:cNvGrpSpPr/>
        <p:nvPr/>
      </p:nvGrpSpPr>
      <p:grpSpPr>
        <a:xfrm>
          <a:off x="0" y="0"/>
          <a:ext cx="0" cy="0"/>
          <a:chOff x="0" y="0"/>
          <a:chExt cx="0" cy="0"/>
        </a:xfrm>
      </p:grpSpPr>
      <p:sp>
        <p:nvSpPr>
          <p:cNvPr id="127" name="Google Shape;127;p1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8" name="Google Shape;128;p1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9" name="Shape 129"/>
        <p:cNvGrpSpPr/>
        <p:nvPr/>
      </p:nvGrpSpPr>
      <p:grpSpPr>
        <a:xfrm>
          <a:off x="0" y="0"/>
          <a:ext cx="0" cy="0"/>
          <a:chOff x="0" y="0"/>
          <a:chExt cx="0" cy="0"/>
        </a:xfrm>
      </p:grpSpPr>
      <p:sp>
        <p:nvSpPr>
          <p:cNvPr id="130" name="Google Shape;130;p13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1" name="Google Shape;131;p13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32" name="Google Shape;132;p1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6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6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3" name="Shape 133"/>
        <p:cNvGrpSpPr/>
        <p:nvPr/>
      </p:nvGrpSpPr>
      <p:grpSpPr>
        <a:xfrm>
          <a:off x="0" y="0"/>
          <a:ext cx="0" cy="0"/>
          <a:chOff x="0" y="0"/>
          <a:chExt cx="0" cy="0"/>
        </a:xfrm>
      </p:grpSpPr>
      <p:sp>
        <p:nvSpPr>
          <p:cNvPr id="134" name="Google Shape;134;p13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5" name="Google Shape;135;p1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6" name="Shape 136"/>
        <p:cNvGrpSpPr/>
        <p:nvPr/>
      </p:nvGrpSpPr>
      <p:grpSpPr>
        <a:xfrm>
          <a:off x="0" y="0"/>
          <a:ext cx="0" cy="0"/>
          <a:chOff x="0" y="0"/>
          <a:chExt cx="0" cy="0"/>
        </a:xfrm>
      </p:grpSpPr>
      <p:sp>
        <p:nvSpPr>
          <p:cNvPr id="137" name="Google Shape;137;p13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3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39" name="Google Shape;139;p13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0" name="Google Shape;140;p13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41" name="Google Shape;141;p1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2" name="Shape 142"/>
        <p:cNvGrpSpPr/>
        <p:nvPr/>
      </p:nvGrpSpPr>
      <p:grpSpPr>
        <a:xfrm>
          <a:off x="0" y="0"/>
          <a:ext cx="0" cy="0"/>
          <a:chOff x="0" y="0"/>
          <a:chExt cx="0" cy="0"/>
        </a:xfrm>
      </p:grpSpPr>
      <p:sp>
        <p:nvSpPr>
          <p:cNvPr id="143" name="Google Shape;143;p13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44" name="Google Shape;144;p1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5" name="Shape 145"/>
        <p:cNvGrpSpPr/>
        <p:nvPr/>
      </p:nvGrpSpPr>
      <p:grpSpPr>
        <a:xfrm>
          <a:off x="0" y="0"/>
          <a:ext cx="0" cy="0"/>
          <a:chOff x="0" y="0"/>
          <a:chExt cx="0" cy="0"/>
        </a:xfrm>
      </p:grpSpPr>
      <p:sp>
        <p:nvSpPr>
          <p:cNvPr id="146" name="Google Shape;146;p14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47" name="Google Shape;147;p14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48" name="Google Shape;148;p1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9" name="Shape 149"/>
        <p:cNvGrpSpPr/>
        <p:nvPr/>
      </p:nvGrpSpPr>
      <p:grpSpPr>
        <a:xfrm>
          <a:off x="0" y="0"/>
          <a:ext cx="0" cy="0"/>
          <a:chOff x="0" y="0"/>
          <a:chExt cx="0" cy="0"/>
        </a:xfrm>
      </p:grpSpPr>
      <p:sp>
        <p:nvSpPr>
          <p:cNvPr id="150" name="Google Shape;150;p1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51" name="Shape 151"/>
        <p:cNvGrpSpPr/>
        <p:nvPr/>
      </p:nvGrpSpPr>
      <p:grpSpPr>
        <a:xfrm>
          <a:off x="0" y="0"/>
          <a:ext cx="0" cy="0"/>
          <a:chOff x="0" y="0"/>
          <a:chExt cx="0" cy="0"/>
        </a:xfrm>
      </p:grpSpPr>
      <p:sp>
        <p:nvSpPr>
          <p:cNvPr id="152" name="Google Shape;152;p142"/>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3" name="Google Shape;153;p142"/>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algn="l">
              <a:lnSpc>
                <a:spcPct val="115000"/>
              </a:lnSpc>
              <a:spcBef>
                <a:spcPts val="0"/>
              </a:spcBef>
              <a:spcAft>
                <a:spcPts val="0"/>
              </a:spcAft>
              <a:buSzPts val="1800"/>
              <a:buNone/>
              <a:defRPr/>
            </a:lvl1pPr>
            <a:lvl2pPr indent="-228600" lvl="1" marL="914400" algn="l">
              <a:lnSpc>
                <a:spcPct val="115000"/>
              </a:lnSpc>
              <a:spcBef>
                <a:spcPts val="1600"/>
              </a:spcBef>
              <a:spcAft>
                <a:spcPts val="0"/>
              </a:spcAft>
              <a:buSzPts val="1400"/>
              <a:buNone/>
              <a:defRPr/>
            </a:lvl2pPr>
            <a:lvl3pPr indent="-228600" lvl="2" marL="1371600" algn="l">
              <a:lnSpc>
                <a:spcPct val="115000"/>
              </a:lnSpc>
              <a:spcBef>
                <a:spcPts val="1600"/>
              </a:spcBef>
              <a:spcAft>
                <a:spcPts val="0"/>
              </a:spcAft>
              <a:buSzPts val="1400"/>
              <a:buNone/>
              <a:defRPr/>
            </a:lvl3pPr>
            <a:lvl4pPr indent="-228600" lvl="3" marL="1828800" algn="l">
              <a:lnSpc>
                <a:spcPct val="115000"/>
              </a:lnSpc>
              <a:spcBef>
                <a:spcPts val="1600"/>
              </a:spcBef>
              <a:spcAft>
                <a:spcPts val="0"/>
              </a:spcAft>
              <a:buSzPts val="1400"/>
              <a:buNone/>
              <a:defRPr/>
            </a:lvl4pPr>
            <a:lvl5pPr indent="-228600" lvl="4" marL="2286000" algn="l">
              <a:lnSpc>
                <a:spcPct val="115000"/>
              </a:lnSpc>
              <a:spcBef>
                <a:spcPts val="1600"/>
              </a:spcBef>
              <a:spcAft>
                <a:spcPts val="0"/>
              </a:spcAft>
              <a:buSzPts val="1400"/>
              <a:buNone/>
              <a:defRPr/>
            </a:lvl5pPr>
            <a:lvl6pPr indent="-228600" lvl="5" marL="2743200" algn="l">
              <a:lnSpc>
                <a:spcPct val="115000"/>
              </a:lnSpc>
              <a:spcBef>
                <a:spcPts val="1600"/>
              </a:spcBef>
              <a:spcAft>
                <a:spcPts val="0"/>
              </a:spcAft>
              <a:buSzPts val="1400"/>
              <a:buNone/>
              <a:defRPr/>
            </a:lvl6pPr>
            <a:lvl7pPr indent="-228600" lvl="6" marL="3200400" algn="l">
              <a:lnSpc>
                <a:spcPct val="115000"/>
              </a:lnSpc>
              <a:spcBef>
                <a:spcPts val="1600"/>
              </a:spcBef>
              <a:spcAft>
                <a:spcPts val="0"/>
              </a:spcAft>
              <a:buSzPts val="1400"/>
              <a:buNone/>
              <a:defRPr/>
            </a:lvl7pPr>
            <a:lvl8pPr indent="-228600" lvl="7" marL="3657600" algn="l">
              <a:lnSpc>
                <a:spcPct val="115000"/>
              </a:lnSpc>
              <a:spcBef>
                <a:spcPts val="1600"/>
              </a:spcBef>
              <a:spcAft>
                <a:spcPts val="0"/>
              </a:spcAft>
              <a:buSzPts val="1400"/>
              <a:buNone/>
              <a:defRPr/>
            </a:lvl8pPr>
            <a:lvl9pPr indent="-228600" lvl="8" marL="4114800" algn="l">
              <a:lnSpc>
                <a:spcPct val="115000"/>
              </a:lnSpc>
              <a:spcBef>
                <a:spcPts val="1600"/>
              </a:spcBef>
              <a:spcAft>
                <a:spcPts val="160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id="155" name="Google Shape;155;p14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_2">
    <p:spTree>
      <p:nvGrpSpPr>
        <p:cNvPr id="156" name="Shape 156"/>
        <p:cNvGrpSpPr/>
        <p:nvPr/>
      </p:nvGrpSpPr>
      <p:grpSpPr>
        <a:xfrm>
          <a:off x="0" y="0"/>
          <a:ext cx="0" cy="0"/>
          <a:chOff x="0" y="0"/>
          <a:chExt cx="0" cy="0"/>
        </a:xfrm>
      </p:grpSpPr>
      <p:pic>
        <p:nvPicPr>
          <p:cNvPr id="157" name="Google Shape;157;p14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3">
    <p:spTree>
      <p:nvGrpSpPr>
        <p:cNvPr id="158" name="Shape 158"/>
        <p:cNvGrpSpPr/>
        <p:nvPr/>
      </p:nvGrpSpPr>
      <p:grpSpPr>
        <a:xfrm>
          <a:off x="0" y="0"/>
          <a:ext cx="0" cy="0"/>
          <a:chOff x="0" y="0"/>
          <a:chExt cx="0" cy="0"/>
        </a:xfrm>
      </p:grpSpPr>
      <p:pic>
        <p:nvPicPr>
          <p:cNvPr id="159" name="Google Shape;159;p14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2">
  <p:cSld name="SECTION_HEADER_1_1_1_1_1_1_1_1_4">
    <p:spTree>
      <p:nvGrpSpPr>
        <p:cNvPr id="160" name="Shape 160"/>
        <p:cNvGrpSpPr/>
        <p:nvPr/>
      </p:nvGrpSpPr>
      <p:grpSpPr>
        <a:xfrm>
          <a:off x="0" y="0"/>
          <a:ext cx="0" cy="0"/>
          <a:chOff x="0" y="0"/>
          <a:chExt cx="0" cy="0"/>
        </a:xfrm>
      </p:grpSpPr>
      <p:pic>
        <p:nvPicPr>
          <p:cNvPr id="161" name="Google Shape;161;p14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id="163" name="Google Shape;163;p147"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68" name="Shape 168"/>
        <p:cNvGrpSpPr/>
        <p:nvPr/>
      </p:nvGrpSpPr>
      <p:grpSpPr>
        <a:xfrm>
          <a:off x="0" y="0"/>
          <a:ext cx="0" cy="0"/>
          <a:chOff x="0" y="0"/>
          <a:chExt cx="0" cy="0"/>
        </a:xfrm>
      </p:grpSpPr>
      <p:sp>
        <p:nvSpPr>
          <p:cNvPr id="169" name="Google Shape;169;p7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0" name="Google Shape;170;p7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71" name="Google Shape;171;p7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72" name="Shape 172"/>
        <p:cNvGrpSpPr/>
        <p:nvPr/>
      </p:nvGrpSpPr>
      <p:grpSpPr>
        <a:xfrm>
          <a:off x="0" y="0"/>
          <a:ext cx="0" cy="0"/>
          <a:chOff x="0" y="0"/>
          <a:chExt cx="0" cy="0"/>
        </a:xfrm>
      </p:grpSpPr>
      <p:pic>
        <p:nvPicPr>
          <p:cNvPr id="173" name="Google Shape;173;p7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74" name="Shape 174"/>
        <p:cNvGrpSpPr/>
        <p:nvPr/>
      </p:nvGrpSpPr>
      <p:grpSpPr>
        <a:xfrm>
          <a:off x="0" y="0"/>
          <a:ext cx="0" cy="0"/>
          <a:chOff x="0" y="0"/>
          <a:chExt cx="0" cy="0"/>
        </a:xfrm>
      </p:grpSpPr>
      <p:pic>
        <p:nvPicPr>
          <p:cNvPr id="175" name="Google Shape;175;p99"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76" name="Shape 176"/>
        <p:cNvGrpSpPr/>
        <p:nvPr/>
      </p:nvGrpSpPr>
      <p:grpSpPr>
        <a:xfrm>
          <a:off x="0" y="0"/>
          <a:ext cx="0" cy="0"/>
          <a:chOff x="0" y="0"/>
          <a:chExt cx="0" cy="0"/>
        </a:xfrm>
      </p:grpSpPr>
      <p:pic>
        <p:nvPicPr>
          <p:cNvPr id="177" name="Google Shape;177;p10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178" name="Google Shape;178;p100"/>
          <p:cNvSpPr/>
          <p:nvPr/>
        </p:nvSpPr>
        <p:spPr>
          <a:xfrm>
            <a:off x="1089900" y="995400"/>
            <a:ext cx="6964200" cy="3152700"/>
          </a:xfrm>
          <a:prstGeom prst="rect">
            <a:avLst/>
          </a:prstGeom>
          <a:solidFill>
            <a:srgbClr val="B5B5B5">
              <a:alpha val="1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79" name="Shape 179"/>
        <p:cNvGrpSpPr/>
        <p:nvPr/>
      </p:nvGrpSpPr>
      <p:grpSpPr>
        <a:xfrm>
          <a:off x="0" y="0"/>
          <a:ext cx="0" cy="0"/>
          <a:chOff x="0" y="0"/>
          <a:chExt cx="0" cy="0"/>
        </a:xfrm>
      </p:grpSpPr>
      <p:pic>
        <p:nvPicPr>
          <p:cNvPr id="180" name="Google Shape;180;p10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81" name="Shape 181"/>
        <p:cNvGrpSpPr/>
        <p:nvPr/>
      </p:nvGrpSpPr>
      <p:grpSpPr>
        <a:xfrm>
          <a:off x="0" y="0"/>
          <a:ext cx="0" cy="0"/>
          <a:chOff x="0" y="0"/>
          <a:chExt cx="0" cy="0"/>
        </a:xfrm>
      </p:grpSpPr>
      <p:pic>
        <p:nvPicPr>
          <p:cNvPr id="182" name="Google Shape;182;p10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10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10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86" name="Shape 186"/>
        <p:cNvGrpSpPr/>
        <p:nvPr/>
      </p:nvGrpSpPr>
      <p:grpSpPr>
        <a:xfrm>
          <a:off x="0" y="0"/>
          <a:ext cx="0" cy="0"/>
          <a:chOff x="0" y="0"/>
          <a:chExt cx="0" cy="0"/>
        </a:xfrm>
      </p:grpSpPr>
      <p:pic>
        <p:nvPicPr>
          <p:cNvPr id="187" name="Google Shape;187;p10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88" name="Shape 188"/>
        <p:cNvGrpSpPr/>
        <p:nvPr/>
      </p:nvGrpSpPr>
      <p:grpSpPr>
        <a:xfrm>
          <a:off x="0" y="0"/>
          <a:ext cx="0" cy="0"/>
          <a:chOff x="0" y="0"/>
          <a:chExt cx="0" cy="0"/>
        </a:xfrm>
      </p:grpSpPr>
      <p:pic>
        <p:nvPicPr>
          <p:cNvPr id="189" name="Google Shape;189;p10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 name="Shape 22"/>
        <p:cNvGrpSpPr/>
        <p:nvPr/>
      </p:nvGrpSpPr>
      <p:grpSpPr>
        <a:xfrm>
          <a:off x="0" y="0"/>
          <a:ext cx="0" cy="0"/>
          <a:chOff x="0" y="0"/>
          <a:chExt cx="0" cy="0"/>
        </a:xfrm>
      </p:grpSpPr>
      <p:pic>
        <p:nvPicPr>
          <p:cNvPr id="23" name="Google Shape;23;p6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90" name="Shape 190"/>
        <p:cNvGrpSpPr/>
        <p:nvPr/>
      </p:nvGrpSpPr>
      <p:grpSpPr>
        <a:xfrm>
          <a:off x="0" y="0"/>
          <a:ext cx="0" cy="0"/>
          <a:chOff x="0" y="0"/>
          <a:chExt cx="0" cy="0"/>
        </a:xfrm>
      </p:grpSpPr>
      <p:pic>
        <p:nvPicPr>
          <p:cNvPr id="191" name="Google Shape;191;p10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192" name="Shape 192"/>
        <p:cNvGrpSpPr/>
        <p:nvPr/>
      </p:nvGrpSpPr>
      <p:grpSpPr>
        <a:xfrm>
          <a:off x="0" y="0"/>
          <a:ext cx="0" cy="0"/>
          <a:chOff x="0" y="0"/>
          <a:chExt cx="0" cy="0"/>
        </a:xfrm>
      </p:grpSpPr>
      <p:pic>
        <p:nvPicPr>
          <p:cNvPr id="193" name="Google Shape;193;p107"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10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10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10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1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201" name="Shape 201"/>
        <p:cNvGrpSpPr/>
        <p:nvPr/>
      </p:nvGrpSpPr>
      <p:grpSpPr>
        <a:xfrm>
          <a:off x="0" y="0"/>
          <a:ext cx="0" cy="0"/>
          <a:chOff x="0" y="0"/>
          <a:chExt cx="0" cy="0"/>
        </a:xfrm>
      </p:grpSpPr>
      <p:pic>
        <p:nvPicPr>
          <p:cNvPr id="202" name="Google Shape;202;p11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1_3">
    <p:spTree>
      <p:nvGrpSpPr>
        <p:cNvPr id="207" name="Shape 207"/>
        <p:cNvGrpSpPr/>
        <p:nvPr/>
      </p:nvGrpSpPr>
      <p:grpSpPr>
        <a:xfrm>
          <a:off x="0" y="0"/>
          <a:ext cx="0" cy="0"/>
          <a:chOff x="0" y="0"/>
          <a:chExt cx="0" cy="0"/>
        </a:xfrm>
      </p:grpSpPr>
      <p:pic>
        <p:nvPicPr>
          <p:cNvPr id="208" name="Google Shape;208;p7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9" name="Shape 209"/>
        <p:cNvGrpSpPr/>
        <p:nvPr/>
      </p:nvGrpSpPr>
      <p:grpSpPr>
        <a:xfrm>
          <a:off x="0" y="0"/>
          <a:ext cx="0" cy="0"/>
          <a:chOff x="0" y="0"/>
          <a:chExt cx="0" cy="0"/>
        </a:xfrm>
      </p:grpSpPr>
      <p:sp>
        <p:nvSpPr>
          <p:cNvPr id="210" name="Google Shape;210;p1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11" name="Google Shape;211;p1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2" name="Google Shape;212;p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3" name="Shape 213"/>
        <p:cNvGrpSpPr/>
        <p:nvPr/>
      </p:nvGrpSpPr>
      <p:grpSpPr>
        <a:xfrm>
          <a:off x="0" y="0"/>
          <a:ext cx="0" cy="0"/>
          <a:chOff x="0" y="0"/>
          <a:chExt cx="0" cy="0"/>
        </a:xfrm>
      </p:grpSpPr>
      <p:sp>
        <p:nvSpPr>
          <p:cNvPr id="214" name="Google Shape;214;p1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5" name="Google Shape;215;p1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16" name="Google Shape;216;p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7" name="Shape 217"/>
        <p:cNvGrpSpPr/>
        <p:nvPr/>
      </p:nvGrpSpPr>
      <p:grpSpPr>
        <a:xfrm>
          <a:off x="0" y="0"/>
          <a:ext cx="0" cy="0"/>
          <a:chOff x="0" y="0"/>
          <a:chExt cx="0" cy="0"/>
        </a:xfrm>
      </p:grpSpPr>
      <p:sp>
        <p:nvSpPr>
          <p:cNvPr id="218" name="Google Shape;218;p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6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6" name="Google Shape;26;p68"/>
          <p:cNvSpPr/>
          <p:nvPr/>
        </p:nvSpPr>
        <p:spPr>
          <a:xfrm>
            <a:off x="1089900" y="995400"/>
            <a:ext cx="6964200" cy="3152700"/>
          </a:xfrm>
          <a:prstGeom prst="rect">
            <a:avLst/>
          </a:prstGeom>
          <a:solidFill>
            <a:srgbClr val="B5B5B5">
              <a:alpha val="1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9" name="Shape 219"/>
        <p:cNvGrpSpPr/>
        <p:nvPr/>
      </p:nvGrpSpPr>
      <p:grpSpPr>
        <a:xfrm>
          <a:off x="0" y="0"/>
          <a:ext cx="0" cy="0"/>
          <a:chOff x="0" y="0"/>
          <a:chExt cx="0" cy="0"/>
        </a:xfrm>
      </p:grpSpPr>
      <p:sp>
        <p:nvSpPr>
          <p:cNvPr id="220" name="Google Shape;220;p1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21" name="Google Shape;221;p1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2" name="Shape 222"/>
        <p:cNvGrpSpPr/>
        <p:nvPr/>
      </p:nvGrpSpPr>
      <p:grpSpPr>
        <a:xfrm>
          <a:off x="0" y="0"/>
          <a:ext cx="0" cy="0"/>
          <a:chOff x="0" y="0"/>
          <a:chExt cx="0" cy="0"/>
        </a:xfrm>
      </p:grpSpPr>
      <p:sp>
        <p:nvSpPr>
          <p:cNvPr id="223" name="Google Shape;223;p1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4" name="Google Shape;224;p1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5" name="Google Shape;225;p1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6" name="Google Shape;226;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7" name="Shape 227"/>
        <p:cNvGrpSpPr/>
        <p:nvPr/>
      </p:nvGrpSpPr>
      <p:grpSpPr>
        <a:xfrm>
          <a:off x="0" y="0"/>
          <a:ext cx="0" cy="0"/>
          <a:chOff x="0" y="0"/>
          <a:chExt cx="0" cy="0"/>
        </a:xfrm>
      </p:grpSpPr>
      <p:sp>
        <p:nvSpPr>
          <p:cNvPr id="228" name="Google Shape;228;p1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9" name="Google Shape;229;p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0" name="Shape 230"/>
        <p:cNvGrpSpPr/>
        <p:nvPr/>
      </p:nvGrpSpPr>
      <p:grpSpPr>
        <a:xfrm>
          <a:off x="0" y="0"/>
          <a:ext cx="0" cy="0"/>
          <a:chOff x="0" y="0"/>
          <a:chExt cx="0" cy="0"/>
        </a:xfrm>
      </p:grpSpPr>
      <p:sp>
        <p:nvSpPr>
          <p:cNvPr id="231" name="Google Shape;231;p11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32" name="Google Shape;232;p11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3" name="Google Shape;233;p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4" name="Shape 234"/>
        <p:cNvGrpSpPr/>
        <p:nvPr/>
      </p:nvGrpSpPr>
      <p:grpSpPr>
        <a:xfrm>
          <a:off x="0" y="0"/>
          <a:ext cx="0" cy="0"/>
          <a:chOff x="0" y="0"/>
          <a:chExt cx="0" cy="0"/>
        </a:xfrm>
      </p:grpSpPr>
      <p:sp>
        <p:nvSpPr>
          <p:cNvPr id="235" name="Google Shape;235;p11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36" name="Google Shape;236;p1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7" name="Shape 237"/>
        <p:cNvGrpSpPr/>
        <p:nvPr/>
      </p:nvGrpSpPr>
      <p:grpSpPr>
        <a:xfrm>
          <a:off x="0" y="0"/>
          <a:ext cx="0" cy="0"/>
          <a:chOff x="0" y="0"/>
          <a:chExt cx="0" cy="0"/>
        </a:xfrm>
      </p:grpSpPr>
      <p:sp>
        <p:nvSpPr>
          <p:cNvPr id="238" name="Google Shape;238;p1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40" name="Google Shape;240;p1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41" name="Google Shape;241;p1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42" name="Google Shape;242;p1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3" name="Shape 243"/>
        <p:cNvGrpSpPr/>
        <p:nvPr/>
      </p:nvGrpSpPr>
      <p:grpSpPr>
        <a:xfrm>
          <a:off x="0" y="0"/>
          <a:ext cx="0" cy="0"/>
          <a:chOff x="0" y="0"/>
          <a:chExt cx="0" cy="0"/>
        </a:xfrm>
      </p:grpSpPr>
      <p:sp>
        <p:nvSpPr>
          <p:cNvPr id="244" name="Google Shape;244;p12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45" name="Google Shape;245;p1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6" name="Shape 246"/>
        <p:cNvGrpSpPr/>
        <p:nvPr/>
      </p:nvGrpSpPr>
      <p:grpSpPr>
        <a:xfrm>
          <a:off x="0" y="0"/>
          <a:ext cx="0" cy="0"/>
          <a:chOff x="0" y="0"/>
          <a:chExt cx="0" cy="0"/>
        </a:xfrm>
      </p:grpSpPr>
      <p:sp>
        <p:nvSpPr>
          <p:cNvPr id="247" name="Google Shape;247;p12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48" name="Google Shape;248;p12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49" name="Google Shape;249;p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12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52" name="Shape 252"/>
        <p:cNvGrpSpPr/>
        <p:nvPr/>
      </p:nvGrpSpPr>
      <p:grpSpPr>
        <a:xfrm>
          <a:off x="0" y="0"/>
          <a:ext cx="0" cy="0"/>
          <a:chOff x="0" y="0"/>
          <a:chExt cx="0" cy="0"/>
        </a:xfrm>
      </p:grpSpPr>
      <p:pic>
        <p:nvPicPr>
          <p:cNvPr id="253" name="Google Shape;253;p12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 name="Shape 27"/>
        <p:cNvGrpSpPr/>
        <p:nvPr/>
      </p:nvGrpSpPr>
      <p:grpSpPr>
        <a:xfrm>
          <a:off x="0" y="0"/>
          <a:ext cx="0" cy="0"/>
          <a:chOff x="0" y="0"/>
          <a:chExt cx="0" cy="0"/>
        </a:xfrm>
      </p:grpSpPr>
      <p:sp>
        <p:nvSpPr>
          <p:cNvPr id="28" name="Google Shape;28;p7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9" name="Google Shape;29;p7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0" name="Google Shape;30;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54" name="Shape 254"/>
        <p:cNvGrpSpPr/>
        <p:nvPr/>
      </p:nvGrpSpPr>
      <p:grpSpPr>
        <a:xfrm>
          <a:off x="0" y="0"/>
          <a:ext cx="0" cy="0"/>
          <a:chOff x="0" y="0"/>
          <a:chExt cx="0" cy="0"/>
        </a:xfrm>
      </p:grpSpPr>
      <p:pic>
        <p:nvPicPr>
          <p:cNvPr id="255" name="Google Shape;255;p12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56" name="Shape 256"/>
        <p:cNvGrpSpPr/>
        <p:nvPr/>
      </p:nvGrpSpPr>
      <p:grpSpPr>
        <a:xfrm>
          <a:off x="0" y="0"/>
          <a:ext cx="0" cy="0"/>
          <a:chOff x="0" y="0"/>
          <a:chExt cx="0" cy="0"/>
        </a:xfrm>
      </p:grpSpPr>
      <p:pic>
        <p:nvPicPr>
          <p:cNvPr id="257" name="Google Shape;257;p12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12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0" name="Google Shape;260;p12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61" name="Shape 261"/>
        <p:cNvGrpSpPr/>
        <p:nvPr/>
      </p:nvGrpSpPr>
      <p:grpSpPr>
        <a:xfrm>
          <a:off x="0" y="0"/>
          <a:ext cx="0" cy="0"/>
          <a:chOff x="0" y="0"/>
          <a:chExt cx="0" cy="0"/>
        </a:xfrm>
      </p:grpSpPr>
      <p:pic>
        <p:nvPicPr>
          <p:cNvPr id="262" name="Google Shape;262;p12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12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5" name="Google Shape;265;p12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id="267" name="Google Shape;267;p13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7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3" name="Google Shape;33;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6" Type="http://schemas.openxmlformats.org/officeDocument/2006/relationships/theme" Target="../theme/theme2.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5" Type="http://schemas.openxmlformats.org/officeDocument/2006/relationships/slideLayout" Target="../slideLayouts/slideLayout37.xml"/><Relationship Id="rId19" Type="http://schemas.openxmlformats.org/officeDocument/2006/relationships/theme" Target="../theme/theme3.xml"/><Relationship Id="rId6" Type="http://schemas.openxmlformats.org/officeDocument/2006/relationships/slideLayout" Target="../slideLayouts/slideLayout38.xml"/><Relationship Id="rId18" Type="http://schemas.openxmlformats.org/officeDocument/2006/relationships/slideLayout" Target="../slideLayouts/slideLayout50.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6" Type="http://schemas.openxmlformats.org/officeDocument/2006/relationships/theme" Target="../theme/theme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85.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21" Type="http://schemas.openxmlformats.org/officeDocument/2006/relationships/theme" Target="../theme/theme6.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5" Type="http://schemas.openxmlformats.org/officeDocument/2006/relationships/slideLayout" Target="../slideLayouts/slideLayout70.xml"/><Relationship Id="rId19" Type="http://schemas.openxmlformats.org/officeDocument/2006/relationships/slideLayout" Target="../slideLayouts/slideLayout84.xml"/><Relationship Id="rId6" Type="http://schemas.openxmlformats.org/officeDocument/2006/relationships/slideLayout" Target="../slideLayouts/slideLayout71.xml"/><Relationship Id="rId18" Type="http://schemas.openxmlformats.org/officeDocument/2006/relationships/slideLayout" Target="../slideLayouts/slideLayout83.xml"/><Relationship Id="rId7" Type="http://schemas.openxmlformats.org/officeDocument/2006/relationships/slideLayout" Target="../slideLayouts/slideLayout72.xml"/><Relationship Id="rId8"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4" name="Shape 64"/>
        <p:cNvGrpSpPr/>
        <p:nvPr/>
      </p:nvGrpSpPr>
      <p:grpSpPr>
        <a:xfrm>
          <a:off x="0" y="0"/>
          <a:ext cx="0" cy="0"/>
          <a:chOff x="0" y="0"/>
          <a:chExt cx="0" cy="0"/>
        </a:xfrm>
      </p:grpSpPr>
      <p:sp>
        <p:nvSpPr>
          <p:cNvPr id="65" name="Google Shape;65;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6" name="Google Shape;66;p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7" name="Google Shape;67;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3" name="Shape 103"/>
        <p:cNvGrpSpPr/>
        <p:nvPr/>
      </p:nvGrpSpPr>
      <p:grpSpPr>
        <a:xfrm>
          <a:off x="0" y="0"/>
          <a:ext cx="0" cy="0"/>
          <a:chOff x="0" y="0"/>
          <a:chExt cx="0" cy="0"/>
        </a:xfrm>
      </p:grpSpPr>
      <p:sp>
        <p:nvSpPr>
          <p:cNvPr id="104" name="Google Shape;104;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05" name="Google Shape;105;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06" name="Google Shape;106;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4" name="Shape 164"/>
        <p:cNvGrpSpPr/>
        <p:nvPr/>
      </p:nvGrpSpPr>
      <p:grpSpPr>
        <a:xfrm>
          <a:off x="0" y="0"/>
          <a:ext cx="0" cy="0"/>
          <a:chOff x="0" y="0"/>
          <a:chExt cx="0" cy="0"/>
        </a:xfrm>
      </p:grpSpPr>
      <p:sp>
        <p:nvSpPr>
          <p:cNvPr id="165" name="Google Shape;165;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66" name="Google Shape;166;p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67" name="Google Shape;167;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3" name="Shape 203"/>
        <p:cNvGrpSpPr/>
        <p:nvPr/>
      </p:nvGrpSpPr>
      <p:grpSpPr>
        <a:xfrm>
          <a:off x="0" y="0"/>
          <a:ext cx="0" cy="0"/>
          <a:chOff x="0" y="0"/>
          <a:chExt cx="0" cy="0"/>
        </a:xfrm>
      </p:grpSpPr>
      <p:sp>
        <p:nvSpPr>
          <p:cNvPr id="204" name="Google Shape;204;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05" name="Google Shape;205;p7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06" name="Google Shape;206;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8.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23.png"/><Relationship Id="rId7"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26.png"/><Relationship Id="rId6" Type="http://schemas.openxmlformats.org/officeDocument/2006/relationships/image" Target="../media/image29.png"/><Relationship Id="rId7"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31.png"/><Relationship Id="rId6" Type="http://schemas.openxmlformats.org/officeDocument/2006/relationships/image" Target="../media/image24.png"/><Relationship Id="rId7"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33.png"/><Relationship Id="rId6"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40.png"/><Relationship Id="rId5"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43.png"/><Relationship Id="rId6"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44.png"/><Relationship Id="rId6"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48.png"/><Relationship Id="rId6" Type="http://schemas.openxmlformats.org/officeDocument/2006/relationships/image" Target="../media/image58.png"/><Relationship Id="rId7" Type="http://schemas.openxmlformats.org/officeDocument/2006/relationships/image" Target="../media/image67.png"/><Relationship Id="rId8"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64.png"/><Relationship Id="rId6" Type="http://schemas.openxmlformats.org/officeDocument/2006/relationships/image" Target="../media/image57.png"/><Relationship Id="rId7"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80.png"/><Relationship Id="rId6"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70.png"/><Relationship Id="rId6"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71.png"/><Relationship Id="rId6" Type="http://schemas.openxmlformats.org/officeDocument/2006/relationships/image" Target="../media/image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79.png"/><Relationship Id="rId6"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62.png"/><Relationship Id="rId6"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51.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65.png"/><Relationship Id="rId6"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66.png"/><Relationship Id="rId6" Type="http://schemas.openxmlformats.org/officeDocument/2006/relationships/image" Target="../media/image8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68.png"/><Relationship Id="rId6"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www.youtube.com/watch?v=aa5TJ9OrbO8" TargetMode="External"/><Relationship Id="rId4" Type="http://schemas.openxmlformats.org/officeDocument/2006/relationships/image" Target="../media/image8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www.youtube.com/watch?v=48lBrNMxjUQ" TargetMode="External"/><Relationship Id="rId4" Type="http://schemas.openxmlformats.org/officeDocument/2006/relationships/image" Target="../media/image8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82.png"/><Relationship Id="rId6" Type="http://schemas.openxmlformats.org/officeDocument/2006/relationships/image" Target="../media/image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8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86.png"/><Relationship Id="rId6"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74.png"/><Relationship Id="rId6" Type="http://schemas.openxmlformats.org/officeDocument/2006/relationships/image" Target="../media/image7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87.png"/><Relationship Id="rId6"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9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95.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95.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0.xml"/><Relationship Id="rId3" Type="http://schemas.openxmlformats.org/officeDocument/2006/relationships/image" Target="../media/image9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51.xml"/><Relationship Id="rId3" Type="http://schemas.openxmlformats.org/officeDocument/2006/relationships/image" Target="../media/image9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2.xml"/><Relationship Id="rId3" Type="http://schemas.openxmlformats.org/officeDocument/2006/relationships/image" Target="../media/image13.png"/><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4.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5.xml"/><Relationship Id="rId3" Type="http://schemas.openxmlformats.org/officeDocument/2006/relationships/image" Target="../media/image89.png"/><Relationship Id="rId4" Type="http://schemas.openxmlformats.org/officeDocument/2006/relationships/hyperlink" Target="https://wiki.python.org.br/ListaDeExercicio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2.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
          <p:cNvSpPr txBox="1"/>
          <p:nvPr/>
        </p:nvSpPr>
        <p:spPr>
          <a:xfrm>
            <a:off x="341250" y="1701150"/>
            <a:ext cx="4944300" cy="91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300"/>
              <a:buFont typeface="Arial"/>
              <a:buNone/>
            </a:pPr>
            <a:r>
              <a:rPr b="1" i="0" lang="pt-BR" sz="5300" u="none" cap="none" strike="noStrike">
                <a:solidFill>
                  <a:srgbClr val="EAFF6A"/>
                </a:solidFill>
                <a:latin typeface="DM Sans"/>
                <a:ea typeface="DM Sans"/>
                <a:cs typeface="DM Sans"/>
                <a:sym typeface="DM Sans"/>
              </a:rPr>
              <a:t>Boas-vindas!</a:t>
            </a:r>
            <a:endParaRPr b="1" i="0" sz="5300" u="none" cap="none" strike="noStrike">
              <a:solidFill>
                <a:srgbClr val="EAFF6A"/>
              </a:solidFill>
              <a:latin typeface="DM Sans"/>
              <a:ea typeface="DM Sans"/>
              <a:cs typeface="DM Sans"/>
              <a:sym typeface="DM Sans"/>
            </a:endParaRPr>
          </a:p>
        </p:txBody>
      </p:sp>
      <p:sp>
        <p:nvSpPr>
          <p:cNvPr id="273" name="Google Shape;273;p1"/>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pt-BR" sz="1700" u="none" cap="none" strike="noStrike">
                <a:solidFill>
                  <a:schemeClr val="lt1"/>
                </a:solidFill>
                <a:latin typeface="DM Sans"/>
                <a:ea typeface="DM Sans"/>
                <a:cs typeface="DM Sans"/>
                <a:sym typeface="DM Sans"/>
              </a:rPr>
              <a:t>Esteja confortável, pegue uma água e se acomode em um local tranquilo que já começamos.</a:t>
            </a:r>
            <a:endParaRPr b="0" i="0" sz="1700" u="none" cap="none" strike="noStrike">
              <a:solidFill>
                <a:schemeClr val="lt1"/>
              </a:solidFill>
              <a:latin typeface="DM Sans"/>
              <a:ea typeface="DM Sans"/>
              <a:cs typeface="DM Sans"/>
              <a:sym typeface="DM Sans"/>
            </a:endParaRPr>
          </a:p>
        </p:txBody>
      </p:sp>
      <p:pic>
        <p:nvPicPr>
          <p:cNvPr id="274" name="Google Shape;274;p1"/>
          <p:cNvPicPr preferRelativeResize="0"/>
          <p:nvPr/>
        </p:nvPicPr>
        <p:blipFill rotWithShape="1">
          <a:blip r:embed="rId3">
            <a:alphaModFix/>
          </a:blip>
          <a:srcRect b="0" l="0" r="0" t="0"/>
          <a:stretch/>
        </p:blipFill>
        <p:spPr>
          <a:xfrm>
            <a:off x="5926325" y="181425"/>
            <a:ext cx="3217676" cy="4322624"/>
          </a:xfrm>
          <a:prstGeom prst="rect">
            <a:avLst/>
          </a:prstGeom>
          <a:noFill/>
          <a:ln>
            <a:noFill/>
          </a:ln>
        </p:spPr>
      </p:pic>
      <p:sp>
        <p:nvSpPr>
          <p:cNvPr id="275" name="Google Shape;275;p1"/>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pt-BR" sz="1300" u="none" cap="none" strike="noStrike">
                <a:solidFill>
                  <a:schemeClr val="lt1"/>
                </a:solidFill>
                <a:latin typeface="DM Sans"/>
                <a:ea typeface="DM Sans"/>
                <a:cs typeface="DM Sans"/>
                <a:sym typeface="DM Sans"/>
              </a:rPr>
              <a:t>Como você </a:t>
            </a:r>
            <a:r>
              <a:rPr b="1" i="0" lang="pt-BR" sz="1300" u="none" cap="none" strike="noStrike">
                <a:solidFill>
                  <a:srgbClr val="EAFF6A"/>
                </a:solidFill>
                <a:latin typeface="DM Sans"/>
                <a:ea typeface="DM Sans"/>
                <a:cs typeface="DM Sans"/>
                <a:sym typeface="DM Sans"/>
              </a:rPr>
              <a:t>chega?</a:t>
            </a:r>
            <a:endParaRPr b="1" i="0" sz="1300" u="none" cap="none" strike="noStrike">
              <a:solidFill>
                <a:srgbClr val="EAFF6A"/>
              </a:solidFill>
              <a:latin typeface="DM Sans"/>
              <a:ea typeface="DM Sans"/>
              <a:cs typeface="DM Sans"/>
              <a:sym typeface="DM Sans"/>
            </a:endParaRPr>
          </a:p>
        </p:txBody>
      </p:sp>
      <p:sp>
        <p:nvSpPr>
          <p:cNvPr id="276" name="Google Shape;276;p1"/>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9" name="Google Shape;279;p1"/>
          <p:cNvPicPr preferRelativeResize="0"/>
          <p:nvPr/>
        </p:nvPicPr>
        <p:blipFill rotWithShape="1">
          <a:blip r:embed="rId4">
            <a:alphaModFix/>
          </a:blip>
          <a:srcRect b="19896" l="49259" r="0" t="0"/>
          <a:stretch/>
        </p:blipFill>
        <p:spPr>
          <a:xfrm>
            <a:off x="7186529" y="823744"/>
            <a:ext cx="1069204" cy="919911"/>
          </a:xfrm>
          <a:prstGeom prst="rect">
            <a:avLst/>
          </a:prstGeom>
          <a:noFill/>
          <a:ln>
            <a:noFill/>
          </a:ln>
        </p:spPr>
      </p:pic>
      <p:sp>
        <p:nvSpPr>
          <p:cNvPr id="280" name="Google Shape;280;p1"/>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i="0" lang="pt-BR" sz="4100" u="none" cap="none" strike="noStrike">
                <a:solidFill>
                  <a:schemeClr val="lt1"/>
                </a:solidFill>
                <a:latin typeface="DM Sans"/>
                <a:ea typeface="DM Sans"/>
                <a:cs typeface="DM Sans"/>
                <a:sym typeface="DM Sans"/>
              </a:rPr>
              <a:t>1</a:t>
            </a:r>
            <a:endParaRPr b="1" i="0" sz="4100" u="none" cap="none" strike="noStrike">
              <a:solidFill>
                <a:schemeClr val="lt1"/>
              </a:solidFill>
              <a:latin typeface="DM Sans"/>
              <a:ea typeface="DM Sans"/>
              <a:cs typeface="DM Sans"/>
              <a:sym typeface="DM Sans"/>
            </a:endParaRPr>
          </a:p>
        </p:txBody>
      </p:sp>
      <p:sp>
        <p:nvSpPr>
          <p:cNvPr id="281" name="Google Shape;281;p1"/>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i="0" lang="pt-BR" sz="4100" u="none" cap="none" strike="noStrike">
                <a:solidFill>
                  <a:srgbClr val="FFFFFF"/>
                </a:solidFill>
                <a:latin typeface="DM Sans"/>
                <a:ea typeface="DM Sans"/>
                <a:cs typeface="DM Sans"/>
                <a:sym typeface="DM Sans"/>
              </a:rPr>
              <a:t>2</a:t>
            </a:r>
            <a:endParaRPr b="1" i="0" sz="4100" u="none" cap="none" strike="noStrike">
              <a:solidFill>
                <a:srgbClr val="FFFFFF"/>
              </a:solidFill>
              <a:latin typeface="DM Sans"/>
              <a:ea typeface="DM Sans"/>
              <a:cs typeface="DM Sans"/>
              <a:sym typeface="DM Sans"/>
            </a:endParaRPr>
          </a:p>
        </p:txBody>
      </p:sp>
      <p:pic>
        <p:nvPicPr>
          <p:cNvPr id="282" name="Google Shape;282;p1"/>
          <p:cNvPicPr preferRelativeResize="0"/>
          <p:nvPr/>
        </p:nvPicPr>
        <p:blipFill rotWithShape="1">
          <a:blip r:embed="rId5">
            <a:alphaModFix/>
          </a:blip>
          <a:srcRect b="0" l="8871" r="7346" t="0"/>
          <a:stretch/>
        </p:blipFill>
        <p:spPr>
          <a:xfrm>
            <a:off x="7186525" y="2022138"/>
            <a:ext cx="1069200" cy="957200"/>
          </a:xfrm>
          <a:prstGeom prst="rect">
            <a:avLst/>
          </a:prstGeom>
          <a:noFill/>
          <a:ln>
            <a:noFill/>
          </a:ln>
        </p:spPr>
      </p:pic>
      <p:sp>
        <p:nvSpPr>
          <p:cNvPr id="283" name="Google Shape;283;p1"/>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i="0" lang="pt-BR" sz="4100" u="none" cap="none" strike="noStrike">
                <a:solidFill>
                  <a:srgbClr val="FFFFFF"/>
                </a:solidFill>
                <a:latin typeface="DM Sans"/>
                <a:ea typeface="DM Sans"/>
                <a:cs typeface="DM Sans"/>
                <a:sym typeface="DM Sans"/>
              </a:rPr>
              <a:t>3</a:t>
            </a:r>
            <a:endParaRPr b="1" i="0" sz="4100" u="none" cap="none" strike="noStrike">
              <a:solidFill>
                <a:srgbClr val="FFFFFF"/>
              </a:solidFill>
              <a:latin typeface="DM Sans"/>
              <a:ea typeface="DM Sans"/>
              <a:cs typeface="DM Sans"/>
              <a:sym typeface="DM Sans"/>
            </a:endParaRPr>
          </a:p>
        </p:txBody>
      </p:sp>
      <p:pic>
        <p:nvPicPr>
          <p:cNvPr id="284" name="Google Shape;284;p1"/>
          <p:cNvPicPr preferRelativeResize="0"/>
          <p:nvPr/>
        </p:nvPicPr>
        <p:blipFill rotWithShape="1">
          <a:blip r:embed="rId6">
            <a:alphaModFix/>
          </a:blip>
          <a:srcRect b="43822" l="0" r="0" t="10314"/>
          <a:stretch/>
        </p:blipFill>
        <p:spPr>
          <a:xfrm>
            <a:off x="7186513" y="3282462"/>
            <a:ext cx="1069225" cy="870625"/>
          </a:xfrm>
          <a:prstGeom prst="rect">
            <a:avLst/>
          </a:prstGeom>
          <a:noFill/>
          <a:ln>
            <a:noFill/>
          </a:ln>
        </p:spPr>
      </p:pic>
      <p:pic>
        <p:nvPicPr>
          <p:cNvPr id="285" name="Google Shape;285;p1"/>
          <p:cNvPicPr preferRelativeResize="0"/>
          <p:nvPr/>
        </p:nvPicPr>
        <p:blipFill rotWithShape="1">
          <a:blip r:embed="rId7">
            <a:alphaModFix/>
          </a:blip>
          <a:srcRect b="3455" l="0" r="0" t="32556"/>
          <a:stretch/>
        </p:blipFill>
        <p:spPr>
          <a:xfrm>
            <a:off x="7186525" y="823750"/>
            <a:ext cx="1069200" cy="9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0"/>
          <p:cNvSpPr/>
          <p:nvPr/>
        </p:nvSpPr>
        <p:spPr>
          <a:xfrm>
            <a:off x="566950" y="1019300"/>
            <a:ext cx="237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Variáveis</a:t>
            </a:r>
            <a:endParaRPr b="1" i="0" sz="4000" u="none" cap="none" strike="noStrike">
              <a:solidFill>
                <a:schemeClr val="dk1"/>
              </a:solidFill>
              <a:latin typeface="DM Sans"/>
              <a:ea typeface="DM Sans"/>
              <a:cs typeface="DM Sans"/>
              <a:sym typeface="DM Sans"/>
            </a:endParaRPr>
          </a:p>
        </p:txBody>
      </p:sp>
      <p:sp>
        <p:nvSpPr>
          <p:cNvPr id="351" name="Google Shape;351;p10"/>
          <p:cNvSpPr txBox="1"/>
          <p:nvPr/>
        </p:nvSpPr>
        <p:spPr>
          <a:xfrm>
            <a:off x="473350" y="1908175"/>
            <a:ext cx="3834600" cy="23226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350"/>
              <a:buFont typeface="Arial"/>
              <a:buNone/>
            </a:pPr>
            <a:r>
              <a:rPr b="1" i="0" lang="pt-BR" sz="1350" u="none" cap="none" strike="noStrike">
                <a:solidFill>
                  <a:schemeClr val="dk1"/>
                </a:solidFill>
                <a:latin typeface="DM Sans"/>
                <a:ea typeface="DM Sans"/>
                <a:cs typeface="DM Sans"/>
                <a:sym typeface="DM Sans"/>
              </a:rPr>
              <a:t>Inteira</a:t>
            </a:r>
            <a:r>
              <a:rPr b="0" i="0" lang="pt-BR" sz="1350" u="none" cap="none" strike="noStrike">
                <a:solidFill>
                  <a:schemeClr val="dk1"/>
                </a:solidFill>
                <a:latin typeface="DM Sans"/>
                <a:ea typeface="DM Sans"/>
                <a:cs typeface="DM Sans"/>
                <a:sym typeface="DM Sans"/>
              </a:rPr>
              <a:t>: variável que pode armazenar apenas números inteiros (ou seja, números sem casas decimais)</a:t>
            </a:r>
            <a:endParaRPr b="0" i="0" sz="1350" u="none" cap="none" strike="noStrike">
              <a:solidFill>
                <a:srgbClr val="9CDCFE"/>
              </a:solidFill>
              <a:highlight>
                <a:srgbClr val="1E1E1E"/>
              </a:highlight>
              <a:latin typeface="DM Sans"/>
              <a:ea typeface="DM Sans"/>
              <a:cs typeface="DM Sans"/>
              <a:sym typeface="DM Sans"/>
            </a:endParaRPr>
          </a:p>
          <a:p>
            <a:pPr indent="0" lvl="0" marL="0" marR="0" rtl="0" algn="l">
              <a:lnSpc>
                <a:spcPct val="135714"/>
              </a:lnSpc>
              <a:spcBef>
                <a:spcPts val="0"/>
              </a:spcBef>
              <a:spcAft>
                <a:spcPts val="0"/>
              </a:spcAft>
              <a:buClr>
                <a:srgbClr val="000000"/>
              </a:buClr>
              <a:buSzPts val="1200"/>
              <a:buFont typeface="Arial"/>
              <a:buNone/>
            </a:pPr>
            <a:r>
              <a:rPr b="0" i="0" lang="pt-BR" sz="1200" u="none" cap="none" strike="noStrike">
                <a:solidFill>
                  <a:srgbClr val="9CDCFE"/>
                </a:solidFill>
                <a:highlight>
                  <a:srgbClr val="1E1E1E"/>
                </a:highlight>
                <a:latin typeface="DM Sans"/>
                <a:ea typeface="DM Sans"/>
                <a:cs typeface="DM Sans"/>
                <a:sym typeface="DM Sans"/>
              </a:rPr>
              <a:t> var_int</a:t>
            </a:r>
            <a:r>
              <a:rPr b="0" i="0" lang="pt-BR" sz="1200" u="none" cap="none" strike="noStrike">
                <a:solidFill>
                  <a:srgbClr val="D4D4D4"/>
                </a:solidFill>
                <a:highlight>
                  <a:srgbClr val="1E1E1E"/>
                </a:highlight>
                <a:latin typeface="DM Sans"/>
                <a:ea typeface="DM Sans"/>
                <a:cs typeface="DM Sans"/>
                <a:sym typeface="DM Sans"/>
              </a:rPr>
              <a:t> = 2   </a:t>
            </a:r>
            <a:r>
              <a:rPr b="0" i="0" lang="pt-BR" sz="1200" u="none" cap="none" strike="noStrike">
                <a:solidFill>
                  <a:srgbClr val="B5CEA8"/>
                </a:solidFill>
                <a:highlight>
                  <a:srgbClr val="1E1E1E"/>
                </a:highlight>
                <a:latin typeface="DM Sans"/>
                <a:ea typeface="DM Sans"/>
                <a:cs typeface="DM Sans"/>
                <a:sym typeface="DM Sans"/>
              </a:rPr>
              <a:t> </a:t>
            </a:r>
            <a:endParaRPr b="0" i="0" sz="1200" u="none" cap="none" strike="noStrike">
              <a:solidFill>
                <a:srgbClr val="B5CEA8"/>
              </a:solidFill>
              <a:highlight>
                <a:srgbClr val="1E1E1E"/>
              </a:highlight>
              <a:latin typeface="DM Sans"/>
              <a:ea typeface="DM Sans"/>
              <a:cs typeface="DM Sans"/>
              <a:sym typeface="DM Sans"/>
            </a:endParaRPr>
          </a:p>
          <a:p>
            <a:pPr indent="0" lvl="0" marL="0" marR="0" rtl="0" algn="l">
              <a:lnSpc>
                <a:spcPct val="135714"/>
              </a:lnSpc>
              <a:spcBef>
                <a:spcPts val="0"/>
              </a:spcBef>
              <a:spcAft>
                <a:spcPts val="0"/>
              </a:spcAft>
              <a:buClr>
                <a:srgbClr val="000000"/>
              </a:buClr>
              <a:buSzPts val="1400"/>
              <a:buFont typeface="Arial"/>
              <a:buNone/>
            </a:pPr>
            <a:r>
              <a:t/>
            </a:r>
            <a:endParaRPr b="1" i="0" sz="1400" u="none" cap="none" strike="noStrike">
              <a:solidFill>
                <a:schemeClr val="dk1"/>
              </a:solidFill>
              <a:latin typeface="DM Sans"/>
              <a:ea typeface="DM Sans"/>
              <a:cs typeface="DM Sans"/>
              <a:sym typeface="DM Sans"/>
            </a:endParaRPr>
          </a:p>
          <a:p>
            <a:pPr indent="0" lvl="0" marL="0" marR="0" rtl="0" algn="l">
              <a:lnSpc>
                <a:spcPct val="135714"/>
              </a:lnSpc>
              <a:spcBef>
                <a:spcPts val="0"/>
              </a:spcBef>
              <a:spcAft>
                <a:spcPts val="0"/>
              </a:spcAft>
              <a:buClr>
                <a:srgbClr val="000000"/>
              </a:buClr>
              <a:buSzPts val="1350"/>
              <a:buFont typeface="Arial"/>
              <a:buNone/>
            </a:pPr>
            <a:r>
              <a:rPr b="1" i="0" lang="pt-BR" sz="1350" u="none" cap="none" strike="noStrike">
                <a:solidFill>
                  <a:schemeClr val="dk1"/>
                </a:solidFill>
                <a:latin typeface="DM Sans"/>
                <a:ea typeface="DM Sans"/>
                <a:cs typeface="DM Sans"/>
                <a:sym typeface="DM Sans"/>
              </a:rPr>
              <a:t>Float</a:t>
            </a:r>
            <a:r>
              <a:rPr b="0" i="0" lang="pt-BR" sz="1350" u="none" cap="none" strike="noStrike">
                <a:solidFill>
                  <a:schemeClr val="dk1"/>
                </a:solidFill>
                <a:latin typeface="DM Sans"/>
                <a:ea typeface="DM Sans"/>
                <a:cs typeface="DM Sans"/>
                <a:sym typeface="DM Sans"/>
              </a:rPr>
              <a:t>: (ou de ponto flutuante) é uma variável que pode armazenar números decimais. </a:t>
            </a:r>
            <a:endParaRPr b="0" i="0" sz="1350" u="none" cap="none" strike="noStrike">
              <a:solidFill>
                <a:srgbClr val="B5CEA8"/>
              </a:solidFill>
              <a:highlight>
                <a:srgbClr val="1E1E1E"/>
              </a:highlight>
              <a:latin typeface="DM Sans"/>
              <a:ea typeface="DM Sans"/>
              <a:cs typeface="DM Sans"/>
              <a:sym typeface="DM Sans"/>
            </a:endParaRPr>
          </a:p>
          <a:p>
            <a:pPr indent="0" lvl="0" marL="0" marR="0" rtl="0" algn="l">
              <a:lnSpc>
                <a:spcPct val="135714"/>
              </a:lnSpc>
              <a:spcBef>
                <a:spcPts val="0"/>
              </a:spcBef>
              <a:spcAft>
                <a:spcPts val="0"/>
              </a:spcAft>
              <a:buClr>
                <a:srgbClr val="000000"/>
              </a:buClr>
              <a:buSzPts val="1200"/>
              <a:buFont typeface="Arial"/>
              <a:buNone/>
            </a:pPr>
            <a:r>
              <a:rPr b="0" i="0" lang="pt-BR" sz="1200" u="none" cap="none" strike="noStrike">
                <a:solidFill>
                  <a:srgbClr val="9CDCFE"/>
                </a:solidFill>
                <a:highlight>
                  <a:srgbClr val="1E1E1E"/>
                </a:highlight>
                <a:latin typeface="DM Sans"/>
                <a:ea typeface="DM Sans"/>
                <a:cs typeface="DM Sans"/>
                <a:sym typeface="DM Sans"/>
              </a:rPr>
              <a:t> var_float</a:t>
            </a:r>
            <a:r>
              <a:rPr b="0" i="0" lang="pt-BR" sz="1200" u="none" cap="none" strike="noStrike">
                <a:solidFill>
                  <a:srgbClr val="D4D4D4"/>
                </a:solidFill>
                <a:highlight>
                  <a:srgbClr val="1E1E1E"/>
                </a:highlight>
                <a:latin typeface="DM Sans"/>
                <a:ea typeface="DM Sans"/>
                <a:cs typeface="DM Sans"/>
                <a:sym typeface="DM Sans"/>
              </a:rPr>
              <a:t> = </a:t>
            </a:r>
            <a:r>
              <a:rPr b="0" i="0" lang="pt-BR" sz="1200" u="none" cap="none" strike="noStrike">
                <a:solidFill>
                  <a:srgbClr val="B5CEA8"/>
                </a:solidFill>
                <a:highlight>
                  <a:srgbClr val="1E1E1E"/>
                </a:highlight>
                <a:latin typeface="DM Sans"/>
                <a:ea typeface="DM Sans"/>
                <a:cs typeface="DM Sans"/>
                <a:sym typeface="DM Sans"/>
              </a:rPr>
              <a:t>2.0</a:t>
            </a:r>
            <a:endParaRPr b="0" i="0" sz="1350" u="none" cap="none" strike="noStrike">
              <a:solidFill>
                <a:srgbClr val="000000"/>
              </a:solidFill>
              <a:latin typeface="DM Sans"/>
              <a:ea typeface="DM Sans"/>
              <a:cs typeface="DM Sans"/>
              <a:sym typeface="DM Sans"/>
            </a:endParaRPr>
          </a:p>
        </p:txBody>
      </p:sp>
      <p:sp>
        <p:nvSpPr>
          <p:cNvPr id="352" name="Google Shape;352;p10"/>
          <p:cNvSpPr txBox="1"/>
          <p:nvPr/>
        </p:nvSpPr>
        <p:spPr>
          <a:xfrm>
            <a:off x="4527575" y="1908175"/>
            <a:ext cx="3834600" cy="23226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1" i="0" lang="pt-BR" sz="1350" u="none" cap="none" strike="noStrike">
                <a:solidFill>
                  <a:schemeClr val="dk1"/>
                </a:solidFill>
                <a:latin typeface="DM Sans"/>
                <a:ea typeface="DM Sans"/>
                <a:cs typeface="DM Sans"/>
                <a:sym typeface="DM Sans"/>
              </a:rPr>
              <a:t>String</a:t>
            </a:r>
            <a:r>
              <a:rPr b="0" i="0" lang="pt-BR" sz="1350" u="none" cap="none" strike="noStrike">
                <a:solidFill>
                  <a:schemeClr val="dk1"/>
                </a:solidFill>
                <a:latin typeface="DM Sans"/>
                <a:ea typeface="DM Sans"/>
                <a:cs typeface="DM Sans"/>
                <a:sym typeface="DM Sans"/>
              </a:rPr>
              <a:t>: (ou cadeia de caracteres) em programação é uma variável que pode armazenar texto.</a:t>
            </a:r>
            <a:endParaRPr b="0" i="0" sz="1350" u="none" cap="none" strike="noStrike">
              <a:solidFill>
                <a:srgbClr val="B5CEA8"/>
              </a:solidFill>
              <a:highlight>
                <a:srgbClr val="1E1E1E"/>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pt-BR" sz="1200" u="none" cap="none" strike="noStrike">
                <a:solidFill>
                  <a:srgbClr val="9CDCFE"/>
                </a:solidFill>
                <a:highlight>
                  <a:srgbClr val="1E1E1E"/>
                </a:highlight>
                <a:latin typeface="DM Sans"/>
                <a:ea typeface="DM Sans"/>
                <a:cs typeface="DM Sans"/>
                <a:sym typeface="DM Sans"/>
              </a:rPr>
              <a:t> var_str</a:t>
            </a:r>
            <a:r>
              <a:rPr b="0" i="0" lang="pt-BR" sz="1200" u="none" cap="none" strike="noStrike">
                <a:solidFill>
                  <a:srgbClr val="D4D4D4"/>
                </a:solidFill>
                <a:highlight>
                  <a:srgbClr val="1E1E1E"/>
                </a:highlight>
                <a:latin typeface="DM Sans"/>
                <a:ea typeface="DM Sans"/>
                <a:cs typeface="DM Sans"/>
                <a:sym typeface="DM Sans"/>
              </a:rPr>
              <a:t> = </a:t>
            </a:r>
            <a:r>
              <a:rPr b="0" i="0" lang="pt-BR" sz="1200" u="none" cap="none" strike="noStrike">
                <a:solidFill>
                  <a:srgbClr val="CE9178"/>
                </a:solidFill>
                <a:highlight>
                  <a:srgbClr val="1E1E1E"/>
                </a:highlight>
                <a:latin typeface="DM Sans"/>
                <a:ea typeface="DM Sans"/>
                <a:cs typeface="DM Sans"/>
                <a:sym typeface="DM Sans"/>
              </a:rPr>
              <a:t>"Don't panic"</a:t>
            </a:r>
            <a:endParaRPr b="0" i="0" sz="1200" u="none" cap="none" strike="noStrike">
              <a:solidFill>
                <a:srgbClr val="CE9178"/>
              </a:solidFill>
              <a:highlight>
                <a:srgbClr val="1E1E1E"/>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t/>
            </a:r>
            <a:endParaRPr b="0" i="0" sz="1400" u="none" cap="none" strike="noStrike">
              <a:solidFill>
                <a:schemeClr val="dk1"/>
              </a:solidFill>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1" i="0" lang="pt-BR" sz="1350" u="none" cap="none" strike="noStrike">
                <a:solidFill>
                  <a:schemeClr val="dk1"/>
                </a:solidFill>
                <a:latin typeface="DM Sans"/>
                <a:ea typeface="DM Sans"/>
                <a:cs typeface="DM Sans"/>
                <a:sym typeface="DM Sans"/>
              </a:rPr>
              <a:t>Booleana</a:t>
            </a:r>
            <a:r>
              <a:rPr b="0" i="0" lang="pt-BR" sz="1350" u="none" cap="none" strike="noStrike">
                <a:solidFill>
                  <a:schemeClr val="dk1"/>
                </a:solidFill>
                <a:latin typeface="DM Sans"/>
                <a:ea typeface="DM Sans"/>
                <a:cs typeface="DM Sans"/>
                <a:sym typeface="DM Sans"/>
              </a:rPr>
              <a:t>: pode armazenar apenas dois valores possíveis: "True" ou "False"</a:t>
            </a:r>
            <a:endParaRPr b="0" i="0" sz="1350" u="none" cap="none" strike="noStrike">
              <a:solidFill>
                <a:srgbClr val="CE9178"/>
              </a:solidFill>
              <a:highlight>
                <a:srgbClr val="1E1E1E"/>
              </a:highlight>
              <a:latin typeface="DM Sans"/>
              <a:ea typeface="DM Sans"/>
              <a:cs typeface="DM Sans"/>
              <a:sym typeface="DM Sans"/>
            </a:endParaRPr>
          </a:p>
          <a:p>
            <a:pPr indent="0" lvl="0" marL="0" marR="0" rtl="0" algn="l">
              <a:lnSpc>
                <a:spcPct val="135714"/>
              </a:lnSpc>
              <a:spcBef>
                <a:spcPts val="0"/>
              </a:spcBef>
              <a:spcAft>
                <a:spcPts val="0"/>
              </a:spcAft>
              <a:buClr>
                <a:srgbClr val="000000"/>
              </a:buClr>
              <a:buSzPts val="1200"/>
              <a:buFont typeface="Arial"/>
              <a:buNone/>
            </a:pPr>
            <a:r>
              <a:rPr b="0" i="0" lang="pt-BR" sz="1200" u="none" cap="none" strike="noStrike">
                <a:solidFill>
                  <a:srgbClr val="9CDCFE"/>
                </a:solidFill>
                <a:highlight>
                  <a:srgbClr val="1E1E1E"/>
                </a:highlight>
                <a:latin typeface="DM Sans"/>
                <a:ea typeface="DM Sans"/>
                <a:cs typeface="DM Sans"/>
                <a:sym typeface="DM Sans"/>
              </a:rPr>
              <a:t> var_bool</a:t>
            </a:r>
            <a:r>
              <a:rPr b="0" i="0" lang="pt-BR" sz="1200" u="none" cap="none" strike="noStrike">
                <a:solidFill>
                  <a:srgbClr val="D4D4D4"/>
                </a:solidFill>
                <a:highlight>
                  <a:srgbClr val="1E1E1E"/>
                </a:highlight>
                <a:latin typeface="DM Sans"/>
                <a:ea typeface="DM Sans"/>
                <a:cs typeface="DM Sans"/>
                <a:sym typeface="DM Sans"/>
              </a:rPr>
              <a:t> = </a:t>
            </a:r>
            <a:r>
              <a:rPr b="0" i="0" lang="pt-BR" sz="1200" u="none" cap="none" strike="noStrike">
                <a:solidFill>
                  <a:srgbClr val="569CD6"/>
                </a:solidFill>
                <a:highlight>
                  <a:srgbClr val="1E1E1E"/>
                </a:highlight>
                <a:latin typeface="DM Sans"/>
                <a:ea typeface="DM Sans"/>
                <a:cs typeface="DM Sans"/>
                <a:sym typeface="DM Sans"/>
              </a:rPr>
              <a:t>True</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1"/>
          <p:cNvSpPr/>
          <p:nvPr/>
        </p:nvSpPr>
        <p:spPr>
          <a:xfrm>
            <a:off x="566950" y="1488700"/>
            <a:ext cx="237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8" name="Google Shape;358;p11"/>
          <p:cNvPicPr preferRelativeResize="0"/>
          <p:nvPr/>
        </p:nvPicPr>
        <p:blipFill rotWithShape="1">
          <a:blip r:embed="rId3">
            <a:alphaModFix/>
          </a:blip>
          <a:srcRect b="2618" l="0" r="11582" t="0"/>
          <a:stretch/>
        </p:blipFill>
        <p:spPr>
          <a:xfrm>
            <a:off x="5846400" y="0"/>
            <a:ext cx="3297600" cy="5144399"/>
          </a:xfrm>
          <a:prstGeom prst="rect">
            <a:avLst/>
          </a:prstGeom>
          <a:noFill/>
          <a:ln>
            <a:noFill/>
          </a:ln>
        </p:spPr>
      </p:pic>
      <p:pic>
        <p:nvPicPr>
          <p:cNvPr id="359" name="Google Shape;359;p11"/>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pic>
        <p:nvPicPr>
          <p:cNvPr id="360" name="Google Shape;360;p11"/>
          <p:cNvPicPr preferRelativeResize="0"/>
          <p:nvPr/>
        </p:nvPicPr>
        <p:blipFill rotWithShape="1">
          <a:blip r:embed="rId5">
            <a:alphaModFix/>
          </a:blip>
          <a:srcRect b="0" l="0" r="0" t="0"/>
          <a:stretch/>
        </p:blipFill>
        <p:spPr>
          <a:xfrm>
            <a:off x="6367962" y="1825674"/>
            <a:ext cx="2254759" cy="1236350"/>
          </a:xfrm>
          <a:prstGeom prst="rect">
            <a:avLst/>
          </a:prstGeom>
          <a:noFill/>
          <a:ln>
            <a:noFill/>
          </a:ln>
        </p:spPr>
      </p:pic>
      <p:pic>
        <p:nvPicPr>
          <p:cNvPr id="361" name="Google Shape;361;p11"/>
          <p:cNvPicPr preferRelativeResize="0"/>
          <p:nvPr/>
        </p:nvPicPr>
        <p:blipFill rotWithShape="1">
          <a:blip r:embed="rId6">
            <a:alphaModFix/>
          </a:blip>
          <a:srcRect b="0" l="0" r="0" t="0"/>
          <a:stretch/>
        </p:blipFill>
        <p:spPr>
          <a:xfrm>
            <a:off x="6367963" y="3131075"/>
            <a:ext cx="1877525" cy="1492150"/>
          </a:xfrm>
          <a:prstGeom prst="rect">
            <a:avLst/>
          </a:prstGeom>
          <a:noFill/>
          <a:ln>
            <a:noFill/>
          </a:ln>
        </p:spPr>
      </p:pic>
      <p:pic>
        <p:nvPicPr>
          <p:cNvPr id="362" name="Google Shape;362;p11"/>
          <p:cNvPicPr preferRelativeResize="0"/>
          <p:nvPr/>
        </p:nvPicPr>
        <p:blipFill rotWithShape="1">
          <a:blip r:embed="rId7">
            <a:alphaModFix/>
          </a:blip>
          <a:srcRect b="0" l="0" r="0" t="14763"/>
          <a:stretch/>
        </p:blipFill>
        <p:spPr>
          <a:xfrm>
            <a:off x="6367963" y="520275"/>
            <a:ext cx="1830050" cy="1236350"/>
          </a:xfrm>
          <a:prstGeom prst="rect">
            <a:avLst/>
          </a:prstGeom>
          <a:noFill/>
          <a:ln>
            <a:noFill/>
          </a:ln>
        </p:spPr>
      </p:pic>
      <p:sp>
        <p:nvSpPr>
          <p:cNvPr id="363" name="Google Shape;363;p1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Variáveis</a:t>
            </a:r>
            <a:endParaRPr b="1" i="0" sz="4000" u="none" cap="none" strike="noStrike">
              <a:solidFill>
                <a:schemeClr val="dk1"/>
              </a:solidFill>
              <a:latin typeface="DM Sans"/>
              <a:ea typeface="DM Sans"/>
              <a:cs typeface="DM Sans"/>
              <a:sym typeface="DM Sans"/>
            </a:endParaRPr>
          </a:p>
        </p:txBody>
      </p:sp>
      <p:sp>
        <p:nvSpPr>
          <p:cNvPr id="364" name="Google Shape;364;p11"/>
          <p:cNvSpPr txBox="1"/>
          <p:nvPr/>
        </p:nvSpPr>
        <p:spPr>
          <a:xfrm>
            <a:off x="457725" y="2211625"/>
            <a:ext cx="47301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rgbClr val="000000"/>
                </a:solidFill>
                <a:latin typeface="DM Sans"/>
                <a:ea typeface="DM Sans"/>
                <a:cs typeface="DM Sans"/>
                <a:sym typeface="DM Sans"/>
              </a:rPr>
              <a:t>Observações de Variáveis: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pt-BR" sz="1350" u="none" cap="none" strike="noStrike">
                <a:solidFill>
                  <a:srgbClr val="000000"/>
                </a:solidFill>
                <a:latin typeface="DM Sans"/>
                <a:ea typeface="DM Sans"/>
                <a:cs typeface="DM Sans"/>
                <a:sym typeface="DM Sans"/>
              </a:rPr>
              <a:t>"nome" e "Nome" são </a:t>
            </a:r>
            <a:r>
              <a:rPr b="1" i="0" lang="pt-BR" sz="1350" u="none" cap="none" strike="noStrike">
                <a:solidFill>
                  <a:srgbClr val="000000"/>
                </a:solidFill>
                <a:highlight>
                  <a:srgbClr val="EAFF6A"/>
                </a:highlight>
                <a:latin typeface="DM Sans"/>
                <a:ea typeface="DM Sans"/>
                <a:cs typeface="DM Sans"/>
                <a:sym typeface="DM Sans"/>
              </a:rPr>
              <a:t>variáveis diferentes;</a:t>
            </a:r>
            <a:endParaRPr b="1" i="0" sz="1350" u="none" cap="none" strike="noStrike">
              <a:solidFill>
                <a:srgbClr val="000000"/>
              </a:solidFill>
              <a:highlight>
                <a:srgbClr val="EAFF6A"/>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1" i="0" lang="pt-BR" sz="1350" u="none" cap="none" strike="noStrike">
                <a:solidFill>
                  <a:srgbClr val="000000"/>
                </a:solidFill>
                <a:latin typeface="DM Sans"/>
                <a:ea typeface="DM Sans"/>
                <a:cs typeface="DM Sans"/>
                <a:sym typeface="DM Sans"/>
              </a:rPr>
              <a:t>Não podem</a:t>
            </a:r>
            <a:r>
              <a:rPr b="0" i="0" lang="pt-BR" sz="1350" u="none" cap="none" strike="noStrike">
                <a:solidFill>
                  <a:srgbClr val="000000"/>
                </a:solidFill>
                <a:latin typeface="DM Sans"/>
                <a:ea typeface="DM Sans"/>
                <a:cs typeface="DM Sans"/>
                <a:sym typeface="DM Sans"/>
              </a:rPr>
              <a:t> começar com um número. Ex.: 1nome;</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pt-BR" sz="1350" u="none" cap="none" strike="noStrike">
                <a:solidFill>
                  <a:srgbClr val="000000"/>
                </a:solidFill>
                <a:latin typeface="DM Sans"/>
                <a:ea typeface="DM Sans"/>
                <a:cs typeface="DM Sans"/>
                <a:sym typeface="DM Sans"/>
              </a:rPr>
              <a:t>Existem algumas palavras-chave que </a:t>
            </a:r>
            <a:r>
              <a:rPr b="1" i="0" lang="pt-BR" sz="1350" u="none" cap="none" strike="noStrike">
                <a:solidFill>
                  <a:srgbClr val="000000"/>
                </a:solidFill>
                <a:latin typeface="DM Sans"/>
                <a:ea typeface="DM Sans"/>
                <a:cs typeface="DM Sans"/>
                <a:sym typeface="DM Sans"/>
              </a:rPr>
              <a:t>não podem ser usadas</a:t>
            </a:r>
            <a:r>
              <a:rPr b="0" i="0" lang="pt-BR" sz="1350" u="none" cap="none" strike="noStrike">
                <a:solidFill>
                  <a:srgbClr val="000000"/>
                </a:solidFill>
                <a:latin typeface="DM Sans"/>
                <a:ea typeface="DM Sans"/>
                <a:cs typeface="DM Sans"/>
                <a:sym typeface="DM Sans"/>
              </a:rPr>
              <a:t> como nomes de variáveis Ex.: "if", "else", "while", "def</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2"/>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Funções principais </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13"/>
          <p:cNvSpPr/>
          <p:nvPr/>
        </p:nvSpPr>
        <p:spPr>
          <a:xfrm>
            <a:off x="517000" y="1464475"/>
            <a:ext cx="237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3"/>
          <p:cNvSpPr/>
          <p:nvPr/>
        </p:nvSpPr>
        <p:spPr>
          <a:xfrm>
            <a:off x="517000" y="2018125"/>
            <a:ext cx="255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6" name="Google Shape;376;p13"/>
          <p:cNvPicPr preferRelativeResize="0"/>
          <p:nvPr/>
        </p:nvPicPr>
        <p:blipFill rotWithShape="1">
          <a:blip r:embed="rId3">
            <a:alphaModFix/>
          </a:blip>
          <a:srcRect b="2618" l="0" r="11582" t="0"/>
          <a:stretch/>
        </p:blipFill>
        <p:spPr>
          <a:xfrm>
            <a:off x="5846400" y="0"/>
            <a:ext cx="3297600" cy="5144399"/>
          </a:xfrm>
          <a:prstGeom prst="rect">
            <a:avLst/>
          </a:prstGeom>
          <a:noFill/>
          <a:ln>
            <a:noFill/>
          </a:ln>
        </p:spPr>
      </p:pic>
      <p:pic>
        <p:nvPicPr>
          <p:cNvPr id="377" name="Google Shape;377;p13"/>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78" name="Google Shape;378;p13"/>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Funções principais </a:t>
            </a:r>
            <a:endParaRPr b="1" i="0" sz="4000" u="none" cap="none" strike="noStrike">
              <a:solidFill>
                <a:schemeClr val="dk1"/>
              </a:solidFill>
              <a:latin typeface="DM Sans"/>
              <a:ea typeface="DM Sans"/>
              <a:cs typeface="DM Sans"/>
              <a:sym typeface="DM Sans"/>
            </a:endParaRPr>
          </a:p>
        </p:txBody>
      </p:sp>
      <p:sp>
        <p:nvSpPr>
          <p:cNvPr id="379" name="Google Shape;379;p13"/>
          <p:cNvSpPr txBox="1"/>
          <p:nvPr/>
        </p:nvSpPr>
        <p:spPr>
          <a:xfrm>
            <a:off x="457725" y="2571750"/>
            <a:ext cx="47301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rgbClr val="000000"/>
                </a:solidFill>
                <a:latin typeface="DM Sans"/>
                <a:ea typeface="DM Sans"/>
                <a:cs typeface="DM Sans"/>
                <a:sym typeface="DM Sans"/>
              </a:rPr>
              <a:t>A função </a:t>
            </a:r>
            <a:r>
              <a:rPr b="1" i="0" lang="pt-BR" sz="1350" u="none" cap="none" strike="noStrike">
                <a:solidFill>
                  <a:srgbClr val="000000"/>
                </a:solidFill>
                <a:highlight>
                  <a:srgbClr val="EAFF6A"/>
                </a:highlight>
                <a:latin typeface="DM Sans"/>
                <a:ea typeface="DM Sans"/>
                <a:cs typeface="DM Sans"/>
                <a:sym typeface="DM Sans"/>
              </a:rPr>
              <a:t>type() </a:t>
            </a:r>
            <a:r>
              <a:rPr b="0" i="0" lang="pt-BR" sz="1350" u="none" cap="none" strike="noStrike">
                <a:solidFill>
                  <a:srgbClr val="000000"/>
                </a:solidFill>
                <a:latin typeface="DM Sans"/>
                <a:ea typeface="DM Sans"/>
                <a:cs typeface="DM Sans"/>
                <a:sym typeface="DM Sans"/>
              </a:rPr>
              <a:t>é uma função integrada que retorna o tipo de dados de um objeto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380" name="Google Shape;380;p13"/>
          <p:cNvPicPr preferRelativeResize="0"/>
          <p:nvPr/>
        </p:nvPicPr>
        <p:blipFill rotWithShape="1">
          <a:blip r:embed="rId5">
            <a:alphaModFix/>
          </a:blip>
          <a:srcRect b="0" l="0" r="0" t="0"/>
          <a:stretch/>
        </p:blipFill>
        <p:spPr>
          <a:xfrm>
            <a:off x="6183487" y="1654375"/>
            <a:ext cx="2623700" cy="1635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14"/>
          <p:cNvSpPr/>
          <p:nvPr/>
        </p:nvSpPr>
        <p:spPr>
          <a:xfrm>
            <a:off x="517000" y="1464475"/>
            <a:ext cx="237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4"/>
          <p:cNvSpPr/>
          <p:nvPr/>
        </p:nvSpPr>
        <p:spPr>
          <a:xfrm>
            <a:off x="517000" y="2018125"/>
            <a:ext cx="255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7" name="Google Shape;387;p14"/>
          <p:cNvPicPr preferRelativeResize="0"/>
          <p:nvPr/>
        </p:nvPicPr>
        <p:blipFill rotWithShape="1">
          <a:blip r:embed="rId3">
            <a:alphaModFix/>
          </a:blip>
          <a:srcRect b="2618" l="0" r="11582" t="0"/>
          <a:stretch/>
        </p:blipFill>
        <p:spPr>
          <a:xfrm>
            <a:off x="5846400" y="0"/>
            <a:ext cx="3297600" cy="5144399"/>
          </a:xfrm>
          <a:prstGeom prst="rect">
            <a:avLst/>
          </a:prstGeom>
          <a:noFill/>
          <a:ln>
            <a:noFill/>
          </a:ln>
        </p:spPr>
      </p:pic>
      <p:pic>
        <p:nvPicPr>
          <p:cNvPr id="388" name="Google Shape;388;p14"/>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89" name="Google Shape;389;p14"/>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Funções principais </a:t>
            </a:r>
            <a:endParaRPr b="1" i="0" sz="4000" u="none" cap="none" strike="noStrike">
              <a:solidFill>
                <a:schemeClr val="dk1"/>
              </a:solidFill>
              <a:latin typeface="DM Sans"/>
              <a:ea typeface="DM Sans"/>
              <a:cs typeface="DM Sans"/>
              <a:sym typeface="DM Sans"/>
            </a:endParaRPr>
          </a:p>
        </p:txBody>
      </p:sp>
      <p:sp>
        <p:nvSpPr>
          <p:cNvPr id="390" name="Google Shape;390;p14"/>
          <p:cNvSpPr txBox="1"/>
          <p:nvPr/>
        </p:nvSpPr>
        <p:spPr>
          <a:xfrm>
            <a:off x="457725" y="2571750"/>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rgbClr val="000000"/>
                </a:solidFill>
                <a:latin typeface="DM Sans"/>
                <a:ea typeface="DM Sans"/>
                <a:cs typeface="DM Sans"/>
                <a:sym typeface="DM Sans"/>
              </a:rPr>
              <a:t>A função </a:t>
            </a:r>
            <a:r>
              <a:rPr b="1" i="0" lang="pt-BR" sz="1350" u="none" cap="none" strike="noStrike">
                <a:solidFill>
                  <a:srgbClr val="000000"/>
                </a:solidFill>
                <a:highlight>
                  <a:srgbClr val="EAFF6A"/>
                </a:highlight>
                <a:latin typeface="DM Sans"/>
                <a:ea typeface="DM Sans"/>
                <a:cs typeface="DM Sans"/>
                <a:sym typeface="DM Sans"/>
              </a:rPr>
              <a:t>print()</a:t>
            </a:r>
            <a:r>
              <a:rPr b="0" i="0" lang="pt-BR" sz="1350" u="none" cap="none" strike="noStrike">
                <a:solidFill>
                  <a:srgbClr val="000000"/>
                </a:solidFill>
                <a:highlight>
                  <a:srgbClr val="EAFF6A"/>
                </a:highlight>
                <a:latin typeface="DM Sans"/>
                <a:ea typeface="DM Sans"/>
                <a:cs typeface="DM Sans"/>
                <a:sym typeface="DM Sans"/>
              </a:rPr>
              <a:t> </a:t>
            </a:r>
            <a:r>
              <a:rPr b="0" i="0" lang="pt-BR" sz="1350" u="none" cap="none" strike="noStrike">
                <a:solidFill>
                  <a:srgbClr val="000000"/>
                </a:solidFill>
                <a:latin typeface="DM Sans"/>
                <a:ea typeface="DM Sans"/>
                <a:cs typeface="DM Sans"/>
                <a:sym typeface="DM Sans"/>
              </a:rPr>
              <a:t>é usada para imprimir saídas na tela. Ela aceita um ou mais argumentos separados por vírgulas e os imprime na saída padrão do terminal.</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391" name="Google Shape;391;p14"/>
          <p:cNvPicPr preferRelativeResize="0"/>
          <p:nvPr/>
        </p:nvPicPr>
        <p:blipFill rotWithShape="1">
          <a:blip r:embed="rId5">
            <a:alphaModFix/>
          </a:blip>
          <a:srcRect b="0" l="0" r="0" t="0"/>
          <a:stretch/>
        </p:blipFill>
        <p:spPr>
          <a:xfrm>
            <a:off x="6228225" y="682825"/>
            <a:ext cx="2411775" cy="1169700"/>
          </a:xfrm>
          <a:prstGeom prst="rect">
            <a:avLst/>
          </a:prstGeom>
          <a:noFill/>
          <a:ln>
            <a:noFill/>
          </a:ln>
        </p:spPr>
      </p:pic>
      <p:pic>
        <p:nvPicPr>
          <p:cNvPr id="392" name="Google Shape;392;p14"/>
          <p:cNvPicPr preferRelativeResize="0"/>
          <p:nvPr/>
        </p:nvPicPr>
        <p:blipFill rotWithShape="1">
          <a:blip r:embed="rId6">
            <a:alphaModFix/>
          </a:blip>
          <a:srcRect b="0" l="0" r="0" t="0"/>
          <a:stretch/>
        </p:blipFill>
        <p:spPr>
          <a:xfrm>
            <a:off x="6167500" y="2000287"/>
            <a:ext cx="2472490" cy="845074"/>
          </a:xfrm>
          <a:prstGeom prst="rect">
            <a:avLst/>
          </a:prstGeom>
          <a:noFill/>
          <a:ln>
            <a:noFill/>
          </a:ln>
        </p:spPr>
      </p:pic>
      <p:pic>
        <p:nvPicPr>
          <p:cNvPr id="393" name="Google Shape;393;p14"/>
          <p:cNvPicPr preferRelativeResize="0"/>
          <p:nvPr/>
        </p:nvPicPr>
        <p:blipFill rotWithShape="1">
          <a:blip r:embed="rId7">
            <a:alphaModFix/>
          </a:blip>
          <a:srcRect b="0" l="0" r="0" t="0"/>
          <a:stretch/>
        </p:blipFill>
        <p:spPr>
          <a:xfrm>
            <a:off x="6366913" y="3019857"/>
            <a:ext cx="2256585" cy="14979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15"/>
          <p:cNvSpPr/>
          <p:nvPr/>
        </p:nvSpPr>
        <p:spPr>
          <a:xfrm>
            <a:off x="517000" y="1464475"/>
            <a:ext cx="237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5"/>
          <p:cNvSpPr/>
          <p:nvPr/>
        </p:nvSpPr>
        <p:spPr>
          <a:xfrm>
            <a:off x="517000" y="2018125"/>
            <a:ext cx="255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0" name="Google Shape;400;p15"/>
          <p:cNvPicPr preferRelativeResize="0"/>
          <p:nvPr/>
        </p:nvPicPr>
        <p:blipFill rotWithShape="1">
          <a:blip r:embed="rId3">
            <a:alphaModFix/>
          </a:blip>
          <a:srcRect b="2618" l="0" r="11582" t="0"/>
          <a:stretch/>
        </p:blipFill>
        <p:spPr>
          <a:xfrm>
            <a:off x="5846400" y="0"/>
            <a:ext cx="3297600" cy="5144399"/>
          </a:xfrm>
          <a:prstGeom prst="rect">
            <a:avLst/>
          </a:prstGeom>
          <a:noFill/>
          <a:ln>
            <a:noFill/>
          </a:ln>
        </p:spPr>
      </p:pic>
      <p:pic>
        <p:nvPicPr>
          <p:cNvPr id="401" name="Google Shape;401;p1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02" name="Google Shape;402;p1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Funções principais </a:t>
            </a:r>
            <a:endParaRPr b="1" i="0" sz="4000" u="none" cap="none" strike="noStrike">
              <a:solidFill>
                <a:schemeClr val="dk1"/>
              </a:solidFill>
              <a:latin typeface="DM Sans"/>
              <a:ea typeface="DM Sans"/>
              <a:cs typeface="DM Sans"/>
              <a:sym typeface="DM Sans"/>
            </a:endParaRPr>
          </a:p>
        </p:txBody>
      </p:sp>
      <p:sp>
        <p:nvSpPr>
          <p:cNvPr id="403" name="Google Shape;403;p15"/>
          <p:cNvSpPr txBox="1"/>
          <p:nvPr/>
        </p:nvSpPr>
        <p:spPr>
          <a:xfrm>
            <a:off x="457725" y="2571750"/>
            <a:ext cx="47301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rgbClr val="000000"/>
                </a:solidFill>
                <a:latin typeface="DM Sans"/>
                <a:ea typeface="DM Sans"/>
                <a:cs typeface="DM Sans"/>
                <a:sym typeface="DM Sans"/>
              </a:rPr>
              <a:t>A função </a:t>
            </a:r>
            <a:r>
              <a:rPr b="1" i="0" lang="pt-BR" sz="1350" u="none" cap="none" strike="noStrike">
                <a:solidFill>
                  <a:srgbClr val="000000"/>
                </a:solidFill>
                <a:highlight>
                  <a:srgbClr val="EAFF6A"/>
                </a:highlight>
                <a:latin typeface="DM Sans"/>
                <a:ea typeface="DM Sans"/>
                <a:cs typeface="DM Sans"/>
                <a:sym typeface="DM Sans"/>
              </a:rPr>
              <a:t>input()</a:t>
            </a:r>
            <a:r>
              <a:rPr b="0" i="0" lang="pt-BR" sz="1350" u="none" cap="none" strike="noStrike">
                <a:solidFill>
                  <a:srgbClr val="000000"/>
                </a:solidFill>
                <a:latin typeface="DM Sans"/>
                <a:ea typeface="DM Sans"/>
                <a:cs typeface="DM Sans"/>
                <a:sym typeface="DM Sans"/>
              </a:rPr>
              <a:t> é usada para obter a entrada do usuário a partir do teclado. Ela permite que o usuário forneça um valor de entrada, que pode ser armazenado em uma variável e usado posteriormente no programa.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04" name="Google Shape;404;p15"/>
          <p:cNvPicPr preferRelativeResize="0"/>
          <p:nvPr/>
        </p:nvPicPr>
        <p:blipFill rotWithShape="1">
          <a:blip r:embed="rId5">
            <a:alphaModFix/>
          </a:blip>
          <a:srcRect b="0" l="0" r="0" t="0"/>
          <a:stretch/>
        </p:blipFill>
        <p:spPr>
          <a:xfrm>
            <a:off x="6158862" y="1311698"/>
            <a:ext cx="2672950" cy="1110016"/>
          </a:xfrm>
          <a:prstGeom prst="rect">
            <a:avLst/>
          </a:prstGeom>
          <a:noFill/>
          <a:ln>
            <a:noFill/>
          </a:ln>
        </p:spPr>
      </p:pic>
      <p:pic>
        <p:nvPicPr>
          <p:cNvPr id="405" name="Google Shape;405;p15"/>
          <p:cNvPicPr preferRelativeResize="0"/>
          <p:nvPr/>
        </p:nvPicPr>
        <p:blipFill rotWithShape="1">
          <a:blip r:embed="rId6">
            <a:alphaModFix/>
          </a:blip>
          <a:srcRect b="0" l="0" r="0" t="0"/>
          <a:stretch/>
        </p:blipFill>
        <p:spPr>
          <a:xfrm>
            <a:off x="6158850" y="2742800"/>
            <a:ext cx="2672950" cy="638253"/>
          </a:xfrm>
          <a:prstGeom prst="rect">
            <a:avLst/>
          </a:prstGeom>
          <a:noFill/>
          <a:ln>
            <a:noFill/>
          </a:ln>
        </p:spPr>
      </p:pic>
      <p:sp>
        <p:nvSpPr>
          <p:cNvPr id="406" name="Google Shape;406;p15"/>
          <p:cNvSpPr txBox="1"/>
          <p:nvPr/>
        </p:nvSpPr>
        <p:spPr>
          <a:xfrm>
            <a:off x="6158850" y="3481000"/>
            <a:ext cx="32187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000"/>
              <a:buFont typeface="Arial"/>
              <a:buNone/>
            </a:pPr>
            <a:r>
              <a:rPr b="0" i="0" lang="pt-BR" sz="1000" u="none" cap="none" strike="noStrike">
                <a:solidFill>
                  <a:schemeClr val="dk2"/>
                </a:solidFill>
                <a:highlight>
                  <a:srgbClr val="EAFF6A"/>
                </a:highlight>
                <a:latin typeface="DM Sans"/>
                <a:ea typeface="DM Sans"/>
                <a:cs typeface="DM Sans"/>
                <a:sym typeface="DM Sans"/>
              </a:rPr>
              <a:t>Outra forma de exibir o mesmo resultado.</a:t>
            </a:r>
            <a:endParaRPr b="0" i="0" sz="1000" u="none" cap="none" strike="noStrike">
              <a:solidFill>
                <a:srgbClr val="000000"/>
              </a:solidFill>
              <a:highlight>
                <a:srgbClr val="EAFF6A"/>
              </a:highlight>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16"/>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Comentários </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7"/>
          <p:cNvSpPr/>
          <p:nvPr/>
        </p:nvSpPr>
        <p:spPr>
          <a:xfrm>
            <a:off x="517000" y="1464475"/>
            <a:ext cx="3435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7" name="Google Shape;417;p17"/>
          <p:cNvPicPr preferRelativeResize="0"/>
          <p:nvPr/>
        </p:nvPicPr>
        <p:blipFill rotWithShape="1">
          <a:blip r:embed="rId3">
            <a:alphaModFix/>
          </a:blip>
          <a:srcRect b="2618" l="0" r="11582" t="0"/>
          <a:stretch/>
        </p:blipFill>
        <p:spPr>
          <a:xfrm>
            <a:off x="5846400" y="0"/>
            <a:ext cx="3297600" cy="5144399"/>
          </a:xfrm>
          <a:prstGeom prst="rect">
            <a:avLst/>
          </a:prstGeom>
          <a:noFill/>
          <a:ln>
            <a:noFill/>
          </a:ln>
        </p:spPr>
      </p:pic>
      <p:pic>
        <p:nvPicPr>
          <p:cNvPr id="418" name="Google Shape;418;p17"/>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19" name="Google Shape;419;p1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Comentários</a:t>
            </a:r>
            <a:endParaRPr b="1" i="0" sz="4000" u="none" cap="none" strike="noStrike">
              <a:solidFill>
                <a:schemeClr val="dk1"/>
              </a:solidFill>
              <a:latin typeface="DM Sans"/>
              <a:ea typeface="DM Sans"/>
              <a:cs typeface="DM Sans"/>
              <a:sym typeface="DM Sans"/>
            </a:endParaRPr>
          </a:p>
        </p:txBody>
      </p:sp>
      <p:sp>
        <p:nvSpPr>
          <p:cNvPr id="420" name="Google Shape;420;p17"/>
          <p:cNvSpPr txBox="1"/>
          <p:nvPr/>
        </p:nvSpPr>
        <p:spPr>
          <a:xfrm>
            <a:off x="457725" y="2571750"/>
            <a:ext cx="4730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rgbClr val="000000"/>
                </a:solidFill>
                <a:latin typeface="DM Sans"/>
                <a:ea typeface="DM Sans"/>
                <a:cs typeface="DM Sans"/>
                <a:sym typeface="DM Sans"/>
              </a:rPr>
              <a:t>Comentários em código </a:t>
            </a:r>
            <a:r>
              <a:rPr b="1" i="0" lang="pt-BR" sz="1350" u="none" cap="none" strike="noStrike">
                <a:solidFill>
                  <a:srgbClr val="000000"/>
                </a:solidFill>
                <a:highlight>
                  <a:srgbClr val="EAFF6A"/>
                </a:highlight>
                <a:latin typeface="DM Sans"/>
                <a:ea typeface="DM Sans"/>
                <a:cs typeface="DM Sans"/>
                <a:sym typeface="DM Sans"/>
              </a:rPr>
              <a:t>são utilizados para adicionar informações extras e úteis ao código</a:t>
            </a:r>
            <a:r>
              <a:rPr b="0" i="0" lang="pt-BR" sz="1350" u="none" cap="none" strike="noStrike">
                <a:solidFill>
                  <a:srgbClr val="000000"/>
                </a:solidFill>
                <a:latin typeface="DM Sans"/>
                <a:ea typeface="DM Sans"/>
                <a:cs typeface="DM Sans"/>
                <a:sym typeface="DM Sans"/>
              </a:rPr>
              <a:t> que tornam mais fácil para outras pessoas entenderem o que está acontecendo em um determinado trecho de código.</a:t>
            </a:r>
            <a:endParaRPr b="0" i="0" sz="1350" u="none" cap="none" strike="noStrike">
              <a:solidFill>
                <a:srgbClr val="000000"/>
              </a:solidFill>
              <a:latin typeface="DM Sans"/>
              <a:ea typeface="DM Sans"/>
              <a:cs typeface="DM Sans"/>
              <a:sym typeface="DM Sans"/>
            </a:endParaRPr>
          </a:p>
        </p:txBody>
      </p:sp>
      <p:pic>
        <p:nvPicPr>
          <p:cNvPr id="421" name="Google Shape;421;p17"/>
          <p:cNvPicPr preferRelativeResize="0"/>
          <p:nvPr/>
        </p:nvPicPr>
        <p:blipFill rotWithShape="1">
          <a:blip r:embed="rId5">
            <a:alphaModFix/>
          </a:blip>
          <a:srcRect b="0" l="0" r="0" t="0"/>
          <a:stretch/>
        </p:blipFill>
        <p:spPr>
          <a:xfrm>
            <a:off x="5990200" y="2640438"/>
            <a:ext cx="2832825" cy="878430"/>
          </a:xfrm>
          <a:prstGeom prst="rect">
            <a:avLst/>
          </a:prstGeom>
          <a:noFill/>
          <a:ln>
            <a:noFill/>
          </a:ln>
        </p:spPr>
      </p:pic>
      <p:pic>
        <p:nvPicPr>
          <p:cNvPr id="422" name="Google Shape;422;p17"/>
          <p:cNvPicPr preferRelativeResize="0"/>
          <p:nvPr/>
        </p:nvPicPr>
        <p:blipFill rotWithShape="1">
          <a:blip r:embed="rId6">
            <a:alphaModFix/>
          </a:blip>
          <a:srcRect b="0" l="0" r="0" t="0"/>
          <a:stretch/>
        </p:blipFill>
        <p:spPr>
          <a:xfrm>
            <a:off x="5990200" y="1326075"/>
            <a:ext cx="2832825" cy="405200"/>
          </a:xfrm>
          <a:prstGeom prst="rect">
            <a:avLst/>
          </a:prstGeom>
          <a:noFill/>
          <a:ln>
            <a:noFill/>
          </a:ln>
        </p:spPr>
      </p:pic>
      <p:pic>
        <p:nvPicPr>
          <p:cNvPr id="423" name="Google Shape;423;p17"/>
          <p:cNvPicPr preferRelativeResize="0"/>
          <p:nvPr/>
        </p:nvPicPr>
        <p:blipFill rotWithShape="1">
          <a:blip r:embed="rId7">
            <a:alphaModFix/>
          </a:blip>
          <a:srcRect b="0" l="0" r="0" t="0"/>
          <a:stretch/>
        </p:blipFill>
        <p:spPr>
          <a:xfrm>
            <a:off x="4767959" y="2021314"/>
            <a:ext cx="4055067" cy="267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1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pic>
        <p:nvPicPr>
          <p:cNvPr id="429" name="Google Shape;429;p18"/>
          <p:cNvPicPr preferRelativeResize="0"/>
          <p:nvPr/>
        </p:nvPicPr>
        <p:blipFill rotWithShape="1">
          <a:blip r:embed="rId4">
            <a:alphaModFix/>
          </a:blip>
          <a:srcRect b="0" l="0" r="0" t="0"/>
          <a:stretch/>
        </p:blipFill>
        <p:spPr>
          <a:xfrm>
            <a:off x="1443752" y="871150"/>
            <a:ext cx="2584505" cy="3401200"/>
          </a:xfrm>
          <a:prstGeom prst="rect">
            <a:avLst/>
          </a:prstGeom>
          <a:noFill/>
          <a:ln>
            <a:noFill/>
          </a:ln>
        </p:spPr>
      </p:pic>
      <p:pic>
        <p:nvPicPr>
          <p:cNvPr id="430" name="Google Shape;430;p18"/>
          <p:cNvPicPr preferRelativeResize="0"/>
          <p:nvPr/>
        </p:nvPicPr>
        <p:blipFill rotWithShape="1">
          <a:blip r:embed="rId5">
            <a:alphaModFix/>
          </a:blip>
          <a:srcRect b="0" l="0" r="0" t="0"/>
          <a:stretch/>
        </p:blipFill>
        <p:spPr>
          <a:xfrm>
            <a:off x="4372767" y="871150"/>
            <a:ext cx="3327485" cy="3401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19"/>
          <p:cNvSpPr txBox="1"/>
          <p:nvPr/>
        </p:nvSpPr>
        <p:spPr>
          <a:xfrm>
            <a:off x="1461300" y="1836688"/>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#CoderAlert</a:t>
            </a:r>
            <a:endParaRPr b="1" i="0" sz="4000" u="none" cap="none" strike="noStrike">
              <a:solidFill>
                <a:schemeClr val="lt1"/>
              </a:solidFill>
              <a:latin typeface="DM Sans"/>
              <a:ea typeface="DM Sans"/>
              <a:cs typeface="DM Sans"/>
              <a:sym typeface="DM Sans"/>
            </a:endParaRPr>
          </a:p>
        </p:txBody>
      </p:sp>
      <p:sp>
        <p:nvSpPr>
          <p:cNvPr id="436" name="Google Shape;436;p19"/>
          <p:cNvSpPr txBox="1"/>
          <p:nvPr/>
        </p:nvSpPr>
        <p:spPr>
          <a:xfrm>
            <a:off x="700650" y="2523525"/>
            <a:ext cx="7742700" cy="1569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pt-BR" sz="1800" u="none" cap="none" strike="noStrike">
                <a:solidFill>
                  <a:schemeClr val="lt1"/>
                </a:solidFill>
                <a:latin typeface="DM Sans"/>
                <a:ea typeface="DM Sans"/>
                <a:cs typeface="DM Sans"/>
                <a:sym typeface="DM Sans"/>
              </a:rPr>
              <a:t>Bom Senso e Equilíbrio</a:t>
            </a:r>
            <a:endParaRPr b="1" i="0" sz="18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b="0" i="0" lang="pt-BR" sz="1800" u="none" cap="none" strike="noStrike">
                <a:solidFill>
                  <a:schemeClr val="lt1"/>
                </a:solidFill>
                <a:latin typeface="DM Sans"/>
                <a:ea typeface="DM Sans"/>
                <a:cs typeface="DM Sans"/>
                <a:sym typeface="DM Sans"/>
              </a:rPr>
              <a:t>O objetivo principal é que seu código seja fácil de interpretar.</a:t>
            </a:r>
            <a:endParaRPr b="0" i="0" sz="18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lt1"/>
                </a:solidFill>
                <a:latin typeface="DM Sans"/>
                <a:ea typeface="DM Sans"/>
                <a:cs typeface="DM Sans"/>
                <a:sym typeface="DM Sans"/>
              </a:rPr>
              <a:t>Os comentários são úteis para explicar o que o código está fazendo e como está fazendo. Eles fornecem informações adicionais para ajudar os outros a entenderem o objetivo e a lógica por trás do código.</a:t>
            </a:r>
            <a:endParaRPr b="0" i="0" sz="1800" u="none" cap="none" strike="noStrike">
              <a:solidFill>
                <a:schemeClr val="lt1"/>
              </a:solidFill>
              <a:latin typeface="DM Sans"/>
              <a:ea typeface="DM Sans"/>
              <a:cs typeface="DM Sans"/>
              <a:sym typeface="DM Sans"/>
            </a:endParaRPr>
          </a:p>
        </p:txBody>
      </p:sp>
      <p:grpSp>
        <p:nvGrpSpPr>
          <p:cNvPr id="437" name="Google Shape;437;p19"/>
          <p:cNvGrpSpPr/>
          <p:nvPr/>
        </p:nvGrpSpPr>
        <p:grpSpPr>
          <a:xfrm>
            <a:off x="4202551" y="905623"/>
            <a:ext cx="738900" cy="738900"/>
            <a:chOff x="7208351" y="2467173"/>
            <a:chExt cx="738900" cy="738900"/>
          </a:xfrm>
        </p:grpSpPr>
        <p:sp>
          <p:nvSpPr>
            <p:cNvPr id="438" name="Google Shape;438;p19"/>
            <p:cNvSpPr/>
            <p:nvPr/>
          </p:nvSpPr>
          <p:spPr>
            <a:xfrm>
              <a:off x="7208351"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9" name="Google Shape;439;p19"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Esta aula será </a:t>
            </a:r>
            <a:endParaRPr b="1" i="0" sz="4000" u="none" cap="none" strike="noStrike">
              <a:solidFill>
                <a:srgbClr val="DEFC52"/>
              </a:solidFill>
              <a:latin typeface="DM Sans"/>
              <a:ea typeface="DM Sans"/>
              <a:cs typeface="DM Sans"/>
              <a:sym typeface="DM Sans"/>
            </a:endParaRPr>
          </a:p>
        </p:txBody>
      </p:sp>
      <p:sp>
        <p:nvSpPr>
          <p:cNvPr id="292" name="Google Shape;292;p2"/>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gravada</a:t>
            </a:r>
            <a:endParaRPr b="1" i="0" sz="4000" u="none" cap="none" strike="noStrike">
              <a:solidFill>
                <a:srgbClr val="EAFF6A"/>
              </a:solidFill>
              <a:latin typeface="DM Sans"/>
              <a:ea typeface="DM Sans"/>
              <a:cs typeface="DM Sans"/>
              <a:sym typeface="DM Sans"/>
            </a:endParaRPr>
          </a:p>
        </p:txBody>
      </p:sp>
      <p:sp>
        <p:nvSpPr>
          <p:cNvPr id="293" name="Google Shape;293;p2"/>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0"/>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Operações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1"/>
          <p:cNvSpPr/>
          <p:nvPr/>
        </p:nvSpPr>
        <p:spPr>
          <a:xfrm>
            <a:off x="517000" y="1464475"/>
            <a:ext cx="28365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1"/>
          <p:cNvSpPr/>
          <p:nvPr/>
        </p:nvSpPr>
        <p:spPr>
          <a:xfrm>
            <a:off x="517000" y="2018125"/>
            <a:ext cx="255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1" name="Google Shape;451;p21"/>
          <p:cNvPicPr preferRelativeResize="0"/>
          <p:nvPr/>
        </p:nvPicPr>
        <p:blipFill rotWithShape="1">
          <a:blip r:embed="rId3">
            <a:alphaModFix/>
          </a:blip>
          <a:srcRect b="2618" l="0" r="11582" t="0"/>
          <a:stretch/>
        </p:blipFill>
        <p:spPr>
          <a:xfrm>
            <a:off x="5846400" y="0"/>
            <a:ext cx="3297600" cy="5144399"/>
          </a:xfrm>
          <a:prstGeom prst="rect">
            <a:avLst/>
          </a:prstGeom>
          <a:noFill/>
          <a:ln>
            <a:noFill/>
          </a:ln>
        </p:spPr>
      </p:pic>
      <p:pic>
        <p:nvPicPr>
          <p:cNvPr id="452" name="Google Shape;452;p21"/>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53" name="Google Shape;453;p21"/>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Operações Principais</a:t>
            </a:r>
            <a:endParaRPr b="1" i="0" sz="4000" u="none" cap="none" strike="noStrike">
              <a:solidFill>
                <a:schemeClr val="dk1"/>
              </a:solidFill>
              <a:latin typeface="DM Sans"/>
              <a:ea typeface="DM Sans"/>
              <a:cs typeface="DM Sans"/>
              <a:sym typeface="DM Sans"/>
            </a:endParaRPr>
          </a:p>
        </p:txBody>
      </p:sp>
      <p:sp>
        <p:nvSpPr>
          <p:cNvPr id="454" name="Google Shape;454;p21"/>
          <p:cNvSpPr txBox="1"/>
          <p:nvPr/>
        </p:nvSpPr>
        <p:spPr>
          <a:xfrm>
            <a:off x="457725" y="2571750"/>
            <a:ext cx="47301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pt-BR" sz="1350" u="none" cap="none" strike="noStrike">
                <a:solidFill>
                  <a:srgbClr val="000000"/>
                </a:solidFill>
                <a:highlight>
                  <a:srgbClr val="EAFF6A"/>
                </a:highlight>
                <a:latin typeface="DM Sans"/>
                <a:ea typeface="DM Sans"/>
                <a:cs typeface="DM Sans"/>
                <a:sym typeface="DM Sans"/>
              </a:rPr>
              <a:t>Atribuição (=):</a:t>
            </a:r>
            <a:r>
              <a:rPr b="0" i="0" lang="pt-BR" sz="1350" u="none" cap="none" strike="noStrike">
                <a:solidFill>
                  <a:srgbClr val="000000"/>
                </a:solidFill>
                <a:latin typeface="DM Sans"/>
                <a:ea typeface="DM Sans"/>
                <a:cs typeface="DM Sans"/>
                <a:sym typeface="DM Sans"/>
              </a:rPr>
              <a:t> A atribuição é usada para atribuir um valor a uma variável em Python. Por exemplo, x = 10 atribui o valor 10 à variável x.</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pt-BR" sz="1350" u="none" cap="none" strike="noStrike">
                <a:solidFill>
                  <a:srgbClr val="000000"/>
                </a:solidFill>
                <a:latin typeface="DM Sans"/>
                <a:ea typeface="DM Sans"/>
                <a:cs typeface="DM Sans"/>
                <a:sym typeface="DM Sans"/>
              </a:rPr>
              <a:t>Operadores aritméticos:</a:t>
            </a:r>
            <a:r>
              <a:rPr b="0" i="0" lang="pt-BR" sz="1350" u="none" cap="none" strike="noStrike">
                <a:solidFill>
                  <a:srgbClr val="000000"/>
                </a:solidFill>
                <a:latin typeface="DM Sans"/>
                <a:ea typeface="DM Sans"/>
                <a:cs typeface="DM Sans"/>
                <a:sym typeface="DM Sans"/>
              </a:rPr>
              <a:t> Python suporta uma variedade de operadores aritméticos incluindo: adição</a:t>
            </a:r>
            <a:r>
              <a:rPr b="1" i="0" lang="pt-BR" sz="1350" u="none" cap="none" strike="noStrike">
                <a:solidFill>
                  <a:srgbClr val="000000"/>
                </a:solidFill>
                <a:latin typeface="DM Sans"/>
                <a:ea typeface="DM Sans"/>
                <a:cs typeface="DM Sans"/>
                <a:sym typeface="DM Sans"/>
              </a:rPr>
              <a:t> (+)</a:t>
            </a:r>
            <a:r>
              <a:rPr b="0" i="0" lang="pt-BR" sz="1350" u="none" cap="none" strike="noStrike">
                <a:solidFill>
                  <a:srgbClr val="000000"/>
                </a:solidFill>
                <a:latin typeface="DM Sans"/>
                <a:ea typeface="DM Sans"/>
                <a:cs typeface="DM Sans"/>
                <a:sym typeface="DM Sans"/>
              </a:rPr>
              <a:t>, subtração </a:t>
            </a:r>
            <a:r>
              <a:rPr b="1" i="0" lang="pt-BR" sz="1350" u="none" cap="none" strike="noStrike">
                <a:solidFill>
                  <a:srgbClr val="000000"/>
                </a:solidFill>
                <a:latin typeface="DM Sans"/>
                <a:ea typeface="DM Sans"/>
                <a:cs typeface="DM Sans"/>
                <a:sym typeface="DM Sans"/>
              </a:rPr>
              <a:t>(-)</a:t>
            </a:r>
            <a:r>
              <a:rPr b="0" i="0" lang="pt-BR" sz="1350" u="none" cap="none" strike="noStrike">
                <a:solidFill>
                  <a:srgbClr val="000000"/>
                </a:solidFill>
                <a:latin typeface="DM Sans"/>
                <a:ea typeface="DM Sans"/>
                <a:cs typeface="DM Sans"/>
                <a:sym typeface="DM Sans"/>
              </a:rPr>
              <a:t>, multiplicação </a:t>
            </a:r>
            <a:r>
              <a:rPr b="1" i="0" lang="pt-BR" sz="1350" u="none" cap="none" strike="noStrike">
                <a:solidFill>
                  <a:srgbClr val="000000"/>
                </a:solidFill>
                <a:latin typeface="DM Sans"/>
                <a:ea typeface="DM Sans"/>
                <a:cs typeface="DM Sans"/>
                <a:sym typeface="DM Sans"/>
              </a:rPr>
              <a:t>(*)</a:t>
            </a:r>
            <a:r>
              <a:rPr b="0" i="0" lang="pt-BR" sz="1350" u="none" cap="none" strike="noStrike">
                <a:solidFill>
                  <a:srgbClr val="000000"/>
                </a:solidFill>
                <a:latin typeface="DM Sans"/>
                <a:ea typeface="DM Sans"/>
                <a:cs typeface="DM Sans"/>
                <a:sym typeface="DM Sans"/>
              </a:rPr>
              <a:t>, divisão </a:t>
            </a:r>
            <a:r>
              <a:rPr b="1" i="0" lang="pt-BR" sz="1350" u="none" cap="none" strike="noStrike">
                <a:solidFill>
                  <a:srgbClr val="000000"/>
                </a:solidFill>
                <a:latin typeface="DM Sans"/>
                <a:ea typeface="DM Sans"/>
                <a:cs typeface="DM Sans"/>
                <a:sym typeface="DM Sans"/>
              </a:rPr>
              <a:t>(/)</a:t>
            </a:r>
            <a:r>
              <a:rPr b="0" i="0" lang="pt-BR" sz="1350" u="none" cap="none" strike="noStrike">
                <a:solidFill>
                  <a:srgbClr val="000000"/>
                </a:solidFill>
                <a:latin typeface="DM Sans"/>
                <a:ea typeface="DM Sans"/>
                <a:cs typeface="DM Sans"/>
                <a:sym typeface="DM Sans"/>
              </a:rPr>
              <a:t>, módulo </a:t>
            </a:r>
            <a:r>
              <a:rPr b="1" i="0" lang="pt-BR" sz="1350" u="none" cap="none" strike="noStrike">
                <a:solidFill>
                  <a:srgbClr val="000000"/>
                </a:solidFill>
                <a:latin typeface="DM Sans"/>
                <a:ea typeface="DM Sans"/>
                <a:cs typeface="DM Sans"/>
                <a:sym typeface="DM Sans"/>
              </a:rPr>
              <a:t>(%)</a:t>
            </a:r>
            <a:r>
              <a:rPr b="0" i="0" lang="pt-BR" sz="1350" u="none" cap="none" strike="noStrike">
                <a:solidFill>
                  <a:srgbClr val="000000"/>
                </a:solidFill>
                <a:latin typeface="DM Sans"/>
                <a:ea typeface="DM Sans"/>
                <a:cs typeface="DM Sans"/>
                <a:sym typeface="DM Sans"/>
              </a:rPr>
              <a:t>, potência </a:t>
            </a:r>
            <a:r>
              <a:rPr b="1" i="0" lang="pt-BR" sz="1350" u="none" cap="none" strike="noStrike">
                <a:solidFill>
                  <a:srgbClr val="000000"/>
                </a:solidFill>
                <a:latin typeface="DM Sans"/>
                <a:ea typeface="DM Sans"/>
                <a:cs typeface="DM Sans"/>
                <a:sym typeface="DM Sans"/>
              </a:rPr>
              <a:t>(**)</a:t>
            </a:r>
            <a:r>
              <a:rPr b="0" i="0" lang="pt-BR" sz="1350" u="none" cap="none" strike="noStrike">
                <a:solidFill>
                  <a:srgbClr val="000000"/>
                </a:solidFill>
                <a:latin typeface="DM Sans"/>
                <a:ea typeface="DM Sans"/>
                <a:cs typeface="DM Sans"/>
                <a:sym typeface="DM Sans"/>
              </a:rPr>
              <a:t> e divisão inteira </a:t>
            </a:r>
            <a:r>
              <a:rPr b="1" i="0" lang="pt-BR" sz="1350" u="none" cap="none" strike="noStrike">
                <a:solidFill>
                  <a:srgbClr val="000000"/>
                </a:solidFill>
                <a:latin typeface="DM Sans"/>
                <a:ea typeface="DM Sans"/>
                <a:cs typeface="DM Sans"/>
                <a:sym typeface="DM Sans"/>
              </a:rPr>
              <a:t>(//)</a:t>
            </a:r>
            <a:r>
              <a:rPr b="0" i="0" lang="pt-BR"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55" name="Google Shape;455;p21"/>
          <p:cNvPicPr preferRelativeResize="0"/>
          <p:nvPr/>
        </p:nvPicPr>
        <p:blipFill rotWithShape="1">
          <a:blip r:embed="rId5">
            <a:alphaModFix/>
          </a:blip>
          <a:srcRect b="0" l="0" r="0" t="0"/>
          <a:stretch/>
        </p:blipFill>
        <p:spPr>
          <a:xfrm>
            <a:off x="6458863" y="2364038"/>
            <a:ext cx="2209799" cy="1758611"/>
          </a:xfrm>
          <a:prstGeom prst="rect">
            <a:avLst/>
          </a:prstGeom>
          <a:noFill/>
          <a:ln>
            <a:noFill/>
          </a:ln>
        </p:spPr>
      </p:pic>
      <p:pic>
        <p:nvPicPr>
          <p:cNvPr id="456" name="Google Shape;456;p21"/>
          <p:cNvPicPr preferRelativeResize="0"/>
          <p:nvPr/>
        </p:nvPicPr>
        <p:blipFill rotWithShape="1">
          <a:blip r:embed="rId6">
            <a:alphaModFix/>
          </a:blip>
          <a:srcRect b="0" l="0" r="0" t="0"/>
          <a:stretch/>
        </p:blipFill>
        <p:spPr>
          <a:xfrm>
            <a:off x="7416749" y="1308099"/>
            <a:ext cx="1223250" cy="947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2"/>
          <p:cNvSpPr/>
          <p:nvPr/>
        </p:nvSpPr>
        <p:spPr>
          <a:xfrm>
            <a:off x="517000" y="1464475"/>
            <a:ext cx="45543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2" name="Google Shape;462;p22"/>
          <p:cNvPicPr preferRelativeResize="0"/>
          <p:nvPr/>
        </p:nvPicPr>
        <p:blipFill rotWithShape="1">
          <a:blip r:embed="rId3">
            <a:alphaModFix/>
          </a:blip>
          <a:srcRect b="2618" l="0" r="11582" t="0"/>
          <a:stretch/>
        </p:blipFill>
        <p:spPr>
          <a:xfrm>
            <a:off x="5846400" y="0"/>
            <a:ext cx="3297600" cy="5144399"/>
          </a:xfrm>
          <a:prstGeom prst="rect">
            <a:avLst/>
          </a:prstGeom>
          <a:noFill/>
          <a:ln>
            <a:noFill/>
          </a:ln>
        </p:spPr>
      </p:pic>
      <p:pic>
        <p:nvPicPr>
          <p:cNvPr id="463" name="Google Shape;463;p22"/>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64" name="Google Shape;464;p2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Operações Extras</a:t>
            </a:r>
            <a:endParaRPr b="1" i="0" sz="4000" u="none" cap="none" strike="noStrike">
              <a:solidFill>
                <a:schemeClr val="dk1"/>
              </a:solidFill>
              <a:latin typeface="DM Sans"/>
              <a:ea typeface="DM Sans"/>
              <a:cs typeface="DM Sans"/>
              <a:sym typeface="DM Sans"/>
            </a:endParaRPr>
          </a:p>
        </p:txBody>
      </p:sp>
      <p:sp>
        <p:nvSpPr>
          <p:cNvPr id="465" name="Google Shape;465;p22"/>
          <p:cNvSpPr txBox="1"/>
          <p:nvPr/>
        </p:nvSpPr>
        <p:spPr>
          <a:xfrm>
            <a:off x="457725" y="2514275"/>
            <a:ext cx="47301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highlight>
                  <a:srgbClr val="EAFF6A"/>
                </a:highlight>
                <a:latin typeface="DM Sans"/>
                <a:ea typeface="DM Sans"/>
                <a:cs typeface="DM Sans"/>
                <a:sym typeface="DM Sans"/>
              </a:rPr>
              <a:t>Operadores aritméticos: </a:t>
            </a:r>
            <a:endParaRPr b="1"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latin typeface="DM Sans"/>
                <a:ea typeface="DM Sans"/>
                <a:cs typeface="DM Sans"/>
                <a:sym typeface="DM Sans"/>
              </a:rPr>
              <a:t>módulo (%)</a:t>
            </a:r>
            <a:r>
              <a:rPr b="0" i="0" lang="pt-BR" sz="1350" u="none" cap="none" strike="noStrike">
                <a:solidFill>
                  <a:srgbClr val="000000"/>
                </a:solidFill>
                <a:latin typeface="DM Sans"/>
                <a:ea typeface="DM Sans"/>
                <a:cs typeface="DM Sans"/>
                <a:sym typeface="DM Sans"/>
              </a:rPr>
              <a:t>: resto da divisão de um número pelo outro.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latin typeface="DM Sans"/>
                <a:ea typeface="DM Sans"/>
                <a:cs typeface="DM Sans"/>
                <a:sym typeface="DM Sans"/>
              </a:rPr>
              <a:t>potência (**)</a:t>
            </a:r>
            <a:r>
              <a:rPr b="0" i="0" lang="pt-BR" sz="1350" u="none" cap="none" strike="noStrike">
                <a:solidFill>
                  <a:srgbClr val="000000"/>
                </a:solidFill>
                <a:latin typeface="DM Sans"/>
                <a:ea typeface="DM Sans"/>
                <a:cs typeface="DM Sans"/>
                <a:sym typeface="DM Sans"/>
              </a:rPr>
              <a:t>: eleva o primeiro número à potência do segundo número.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latin typeface="DM Sans"/>
                <a:ea typeface="DM Sans"/>
                <a:cs typeface="DM Sans"/>
                <a:sym typeface="DM Sans"/>
              </a:rPr>
              <a:t>divisão inteira (//)</a:t>
            </a:r>
            <a:r>
              <a:rPr b="0" i="0" lang="pt-BR" sz="1350" u="none" cap="none" strike="noStrike">
                <a:solidFill>
                  <a:srgbClr val="000000"/>
                </a:solidFill>
                <a:latin typeface="DM Sans"/>
                <a:ea typeface="DM Sans"/>
                <a:cs typeface="DM Sans"/>
                <a:sym typeface="DM Sans"/>
              </a:rPr>
              <a:t>: resultado da divisão, mas arredonda o resultado para baixo para o número inteiro mais próximo.</a:t>
            </a:r>
            <a:endParaRPr b="0" i="0" sz="1350" u="none" cap="none" strike="noStrike">
              <a:solidFill>
                <a:srgbClr val="000000"/>
              </a:solidFill>
              <a:latin typeface="DM Sans"/>
              <a:ea typeface="DM Sans"/>
              <a:cs typeface="DM Sans"/>
              <a:sym typeface="DM Sans"/>
            </a:endParaRPr>
          </a:p>
        </p:txBody>
      </p:sp>
      <p:pic>
        <p:nvPicPr>
          <p:cNvPr id="466" name="Google Shape;466;p22"/>
          <p:cNvPicPr preferRelativeResize="0"/>
          <p:nvPr/>
        </p:nvPicPr>
        <p:blipFill rotWithShape="1">
          <a:blip r:embed="rId5">
            <a:alphaModFix/>
          </a:blip>
          <a:srcRect b="0" l="0" r="0" t="0"/>
          <a:stretch/>
        </p:blipFill>
        <p:spPr>
          <a:xfrm>
            <a:off x="7430325" y="3107350"/>
            <a:ext cx="1209675" cy="937075"/>
          </a:xfrm>
          <a:prstGeom prst="rect">
            <a:avLst/>
          </a:prstGeom>
          <a:noFill/>
          <a:ln>
            <a:noFill/>
          </a:ln>
        </p:spPr>
      </p:pic>
      <p:pic>
        <p:nvPicPr>
          <p:cNvPr id="467" name="Google Shape;467;p22"/>
          <p:cNvPicPr preferRelativeResize="0"/>
          <p:nvPr/>
        </p:nvPicPr>
        <p:blipFill rotWithShape="1">
          <a:blip r:embed="rId6">
            <a:alphaModFix/>
          </a:blip>
          <a:srcRect b="0" l="0" r="0" t="0"/>
          <a:stretch/>
        </p:blipFill>
        <p:spPr>
          <a:xfrm>
            <a:off x="6091975" y="1266675"/>
            <a:ext cx="2605975" cy="1484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3"/>
          <p:cNvSpPr/>
          <p:nvPr/>
        </p:nvSpPr>
        <p:spPr>
          <a:xfrm>
            <a:off x="517000" y="1464475"/>
            <a:ext cx="3585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3"/>
          <p:cNvSpPr/>
          <p:nvPr/>
        </p:nvSpPr>
        <p:spPr>
          <a:xfrm>
            <a:off x="517000" y="2018125"/>
            <a:ext cx="3297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23"/>
          <p:cNvPicPr preferRelativeResize="0"/>
          <p:nvPr/>
        </p:nvPicPr>
        <p:blipFill rotWithShape="1">
          <a:blip r:embed="rId3">
            <a:alphaModFix/>
          </a:blip>
          <a:srcRect b="2618" l="0" r="11582" t="0"/>
          <a:stretch/>
        </p:blipFill>
        <p:spPr>
          <a:xfrm>
            <a:off x="5846400" y="0"/>
            <a:ext cx="3297600" cy="5144399"/>
          </a:xfrm>
          <a:prstGeom prst="rect">
            <a:avLst/>
          </a:prstGeom>
          <a:noFill/>
          <a:ln>
            <a:noFill/>
          </a:ln>
        </p:spPr>
      </p:pic>
      <p:pic>
        <p:nvPicPr>
          <p:cNvPr id="475" name="Google Shape;475;p23"/>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76" name="Google Shape;476;p23"/>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Operações de Comparação</a:t>
            </a:r>
            <a:endParaRPr b="1" i="0" sz="4000" u="none" cap="none" strike="noStrike">
              <a:solidFill>
                <a:schemeClr val="dk1"/>
              </a:solidFill>
              <a:latin typeface="DM Sans"/>
              <a:ea typeface="DM Sans"/>
              <a:cs typeface="DM Sans"/>
              <a:sym typeface="DM Sans"/>
            </a:endParaRPr>
          </a:p>
        </p:txBody>
      </p:sp>
      <p:sp>
        <p:nvSpPr>
          <p:cNvPr id="477" name="Google Shape;477;p23"/>
          <p:cNvSpPr txBox="1"/>
          <p:nvPr/>
        </p:nvSpPr>
        <p:spPr>
          <a:xfrm>
            <a:off x="457725" y="2420875"/>
            <a:ext cx="4730100" cy="2201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000000"/>
              </a:buClr>
              <a:buSzPts val="1350"/>
              <a:buFont typeface="DM Sans"/>
              <a:buChar char="✓"/>
            </a:pPr>
            <a:r>
              <a:rPr b="0" i="0" lang="pt-BR" sz="1350" u="none" cap="none" strike="noStrike">
                <a:solidFill>
                  <a:srgbClr val="000000"/>
                </a:solidFill>
                <a:latin typeface="DM Sans"/>
                <a:ea typeface="DM Sans"/>
                <a:cs typeface="DM Sans"/>
                <a:sym typeface="DM Sans"/>
              </a:rPr>
              <a:t>igual</a:t>
            </a:r>
            <a:r>
              <a:rPr b="1" i="0" lang="pt-BR" sz="1350" u="none" cap="none" strike="noStrike">
                <a:solidFill>
                  <a:srgbClr val="000000"/>
                </a:solidFill>
                <a:latin typeface="DM Sans"/>
                <a:ea typeface="DM Sans"/>
                <a:cs typeface="DM Sans"/>
                <a:sym typeface="DM Sans"/>
              </a:rPr>
              <a:t> (==)</a:t>
            </a:r>
            <a:endParaRPr b="1"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DM Sans"/>
              <a:buChar char="✓"/>
            </a:pPr>
            <a:r>
              <a:rPr b="0" i="0" lang="pt-BR" sz="1350" u="none" cap="none" strike="noStrike">
                <a:solidFill>
                  <a:srgbClr val="000000"/>
                </a:solidFill>
                <a:latin typeface="DM Sans"/>
                <a:ea typeface="DM Sans"/>
                <a:cs typeface="DM Sans"/>
                <a:sym typeface="DM Sans"/>
              </a:rPr>
              <a:t>diferente</a:t>
            </a:r>
            <a:r>
              <a:rPr b="1" i="0" lang="pt-BR" sz="1350" u="none" cap="none" strike="noStrike">
                <a:solidFill>
                  <a:srgbClr val="000000"/>
                </a:solidFill>
                <a:latin typeface="DM Sans"/>
                <a:ea typeface="DM Sans"/>
                <a:cs typeface="DM Sans"/>
                <a:sym typeface="DM Sans"/>
              </a:rPr>
              <a:t> (!=)</a:t>
            </a:r>
            <a:endParaRPr b="1"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DM Sans"/>
              <a:buChar char="✓"/>
            </a:pPr>
            <a:r>
              <a:rPr b="0" i="0" lang="pt-BR" sz="1350" u="none" cap="none" strike="noStrike">
                <a:solidFill>
                  <a:srgbClr val="000000"/>
                </a:solidFill>
                <a:latin typeface="DM Sans"/>
                <a:ea typeface="DM Sans"/>
                <a:cs typeface="DM Sans"/>
                <a:sym typeface="DM Sans"/>
              </a:rPr>
              <a:t>maior que</a:t>
            </a:r>
            <a:r>
              <a:rPr b="1" i="0" lang="pt-BR" sz="1350" u="none" cap="none" strike="noStrike">
                <a:solidFill>
                  <a:srgbClr val="000000"/>
                </a:solidFill>
                <a:latin typeface="DM Sans"/>
                <a:ea typeface="DM Sans"/>
                <a:cs typeface="DM Sans"/>
                <a:sym typeface="DM Sans"/>
              </a:rPr>
              <a:t> (&gt;)</a:t>
            </a:r>
            <a:endParaRPr b="1"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DM Sans"/>
              <a:buChar char="✓"/>
            </a:pPr>
            <a:r>
              <a:rPr b="0" i="0" lang="pt-BR" sz="1350" u="none" cap="none" strike="noStrike">
                <a:solidFill>
                  <a:srgbClr val="000000"/>
                </a:solidFill>
                <a:latin typeface="DM Sans"/>
                <a:ea typeface="DM Sans"/>
                <a:cs typeface="DM Sans"/>
                <a:sym typeface="DM Sans"/>
              </a:rPr>
              <a:t>menor que</a:t>
            </a:r>
            <a:r>
              <a:rPr b="1" i="0" lang="pt-BR" sz="1350" u="none" cap="none" strike="noStrike">
                <a:solidFill>
                  <a:srgbClr val="000000"/>
                </a:solidFill>
                <a:latin typeface="DM Sans"/>
                <a:ea typeface="DM Sans"/>
                <a:cs typeface="DM Sans"/>
                <a:sym typeface="DM Sans"/>
              </a:rPr>
              <a:t> (&lt;)</a:t>
            </a:r>
            <a:endParaRPr b="1"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DM Sans"/>
              <a:buChar char="✓"/>
            </a:pPr>
            <a:r>
              <a:rPr b="0" i="0" lang="pt-BR" sz="1350" u="none" cap="none" strike="noStrike">
                <a:solidFill>
                  <a:srgbClr val="000000"/>
                </a:solidFill>
                <a:latin typeface="DM Sans"/>
                <a:ea typeface="DM Sans"/>
                <a:cs typeface="DM Sans"/>
                <a:sym typeface="DM Sans"/>
              </a:rPr>
              <a:t>maior ou igual</a:t>
            </a:r>
            <a:r>
              <a:rPr b="1" i="0" lang="pt-BR" sz="1350" u="none" cap="none" strike="noStrike">
                <a:solidFill>
                  <a:srgbClr val="000000"/>
                </a:solidFill>
                <a:latin typeface="DM Sans"/>
                <a:ea typeface="DM Sans"/>
                <a:cs typeface="DM Sans"/>
                <a:sym typeface="DM Sans"/>
              </a:rPr>
              <a:t> (&gt;=)</a:t>
            </a:r>
            <a:endParaRPr b="1"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DM Sans"/>
              <a:buChar char="✓"/>
            </a:pPr>
            <a:r>
              <a:rPr b="0" i="0" lang="pt-BR" sz="1350" u="none" cap="none" strike="noStrike">
                <a:solidFill>
                  <a:srgbClr val="000000"/>
                </a:solidFill>
                <a:latin typeface="DM Sans"/>
                <a:ea typeface="DM Sans"/>
                <a:cs typeface="DM Sans"/>
                <a:sym typeface="DM Sans"/>
              </a:rPr>
              <a:t>menor ou igual </a:t>
            </a:r>
            <a:r>
              <a:rPr b="1" i="0" lang="pt-BR" sz="1350" u="none" cap="none" strike="noStrike">
                <a:solidFill>
                  <a:srgbClr val="000000"/>
                </a:solidFill>
                <a:latin typeface="DM Sans"/>
                <a:ea typeface="DM Sans"/>
                <a:cs typeface="DM Sans"/>
                <a:sym typeface="DM Sans"/>
              </a:rPr>
              <a:t>(&lt;=)</a:t>
            </a:r>
            <a:endParaRPr b="1" i="0" sz="1350" u="none" cap="none" strike="noStrike">
              <a:solidFill>
                <a:srgbClr val="000000"/>
              </a:solidFill>
              <a:highlight>
                <a:srgbClr val="EAFF6A"/>
              </a:highlight>
              <a:latin typeface="DM Sans"/>
              <a:ea typeface="DM Sans"/>
              <a:cs typeface="DM Sans"/>
              <a:sym typeface="DM Sans"/>
            </a:endParaRPr>
          </a:p>
        </p:txBody>
      </p:sp>
      <p:pic>
        <p:nvPicPr>
          <p:cNvPr id="478" name="Google Shape;478;p23"/>
          <p:cNvPicPr preferRelativeResize="0"/>
          <p:nvPr/>
        </p:nvPicPr>
        <p:blipFill rotWithShape="1">
          <a:blip r:embed="rId5">
            <a:alphaModFix/>
          </a:blip>
          <a:srcRect b="0" l="0" r="0" t="0"/>
          <a:stretch/>
        </p:blipFill>
        <p:spPr>
          <a:xfrm>
            <a:off x="7180750" y="665762"/>
            <a:ext cx="1393049" cy="1081975"/>
          </a:xfrm>
          <a:prstGeom prst="rect">
            <a:avLst/>
          </a:prstGeom>
          <a:noFill/>
          <a:ln>
            <a:noFill/>
          </a:ln>
        </p:spPr>
      </p:pic>
      <p:pic>
        <p:nvPicPr>
          <p:cNvPr id="479" name="Google Shape;479;p23"/>
          <p:cNvPicPr preferRelativeResize="0"/>
          <p:nvPr/>
        </p:nvPicPr>
        <p:blipFill rotWithShape="1">
          <a:blip r:embed="rId6">
            <a:alphaModFix/>
          </a:blip>
          <a:srcRect b="0" l="0" r="0" t="0"/>
          <a:stretch/>
        </p:blipFill>
        <p:spPr>
          <a:xfrm>
            <a:off x="7232975" y="1842450"/>
            <a:ext cx="1340825" cy="1458600"/>
          </a:xfrm>
          <a:prstGeom prst="rect">
            <a:avLst/>
          </a:prstGeom>
          <a:noFill/>
          <a:ln>
            <a:noFill/>
          </a:ln>
        </p:spPr>
      </p:pic>
      <p:pic>
        <p:nvPicPr>
          <p:cNvPr id="480" name="Google Shape;480;p23"/>
          <p:cNvPicPr preferRelativeResize="0"/>
          <p:nvPr/>
        </p:nvPicPr>
        <p:blipFill rotWithShape="1">
          <a:blip r:embed="rId7">
            <a:alphaModFix/>
          </a:blip>
          <a:srcRect b="0" l="0" r="0" t="0"/>
          <a:stretch/>
        </p:blipFill>
        <p:spPr>
          <a:xfrm>
            <a:off x="7232975" y="3455675"/>
            <a:ext cx="1340825" cy="1081980"/>
          </a:xfrm>
          <a:prstGeom prst="rect">
            <a:avLst/>
          </a:prstGeom>
          <a:noFill/>
          <a:ln>
            <a:noFill/>
          </a:ln>
        </p:spPr>
      </p:pic>
      <p:pic>
        <p:nvPicPr>
          <p:cNvPr id="481" name="Google Shape;481;p23"/>
          <p:cNvPicPr preferRelativeResize="0"/>
          <p:nvPr/>
        </p:nvPicPr>
        <p:blipFill rotWithShape="1">
          <a:blip r:embed="rId8">
            <a:alphaModFix/>
          </a:blip>
          <a:srcRect b="0" l="0" r="0" t="0"/>
          <a:stretch/>
        </p:blipFill>
        <p:spPr>
          <a:xfrm>
            <a:off x="6181550" y="723225"/>
            <a:ext cx="876125" cy="67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24"/>
          <p:cNvSpPr txBox="1"/>
          <p:nvPr/>
        </p:nvSpPr>
        <p:spPr>
          <a:xfrm>
            <a:off x="1461300" y="1836688"/>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#CoderAlert</a:t>
            </a:r>
            <a:endParaRPr b="1" i="0" sz="4000" u="none" cap="none" strike="noStrike">
              <a:solidFill>
                <a:schemeClr val="lt1"/>
              </a:solidFill>
              <a:latin typeface="DM Sans"/>
              <a:ea typeface="DM Sans"/>
              <a:cs typeface="DM Sans"/>
              <a:sym typeface="DM Sans"/>
            </a:endParaRPr>
          </a:p>
        </p:txBody>
      </p:sp>
      <p:sp>
        <p:nvSpPr>
          <p:cNvPr id="487" name="Google Shape;487;p24"/>
          <p:cNvSpPr txBox="1"/>
          <p:nvPr/>
        </p:nvSpPr>
        <p:spPr>
          <a:xfrm>
            <a:off x="1373550" y="2523525"/>
            <a:ext cx="6396900" cy="241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pt-BR" sz="1800" u="none" cap="none" strike="noStrike">
                <a:solidFill>
                  <a:srgbClr val="EAFF6A"/>
                </a:solidFill>
                <a:latin typeface="DM Sans"/>
                <a:ea typeface="DM Sans"/>
                <a:cs typeface="DM Sans"/>
                <a:sym typeface="DM Sans"/>
              </a:rPr>
              <a:t>Igual ≠ Atribuição</a:t>
            </a:r>
            <a:endParaRPr b="1" i="0" sz="1800" u="none" cap="none" strike="noStrike">
              <a:solidFill>
                <a:srgbClr val="EAFF6A"/>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lt1"/>
                </a:solidFill>
                <a:latin typeface="DM Sans"/>
                <a:ea typeface="DM Sans"/>
                <a:cs typeface="DM Sans"/>
                <a:sym typeface="DM Sans"/>
              </a:rPr>
              <a:t>O operador = é chamado de </a:t>
            </a:r>
            <a:r>
              <a:rPr b="1" i="0" lang="pt-BR" sz="1800" u="none" cap="none" strike="noStrike">
                <a:solidFill>
                  <a:srgbClr val="EAFF6A"/>
                </a:solidFill>
                <a:latin typeface="DM Sans"/>
                <a:ea typeface="DM Sans"/>
                <a:cs typeface="DM Sans"/>
                <a:sym typeface="DM Sans"/>
              </a:rPr>
              <a:t>atribuição</a:t>
            </a:r>
            <a:r>
              <a:rPr b="0" i="0" lang="pt-BR" sz="1800" u="none" cap="none" strike="noStrike">
                <a:solidFill>
                  <a:schemeClr val="lt1"/>
                </a:solidFill>
                <a:latin typeface="DM Sans"/>
                <a:ea typeface="DM Sans"/>
                <a:cs typeface="DM Sans"/>
                <a:sym typeface="DM Sans"/>
              </a:rPr>
              <a:t>, </a:t>
            </a:r>
            <a:endParaRPr b="0" i="0" sz="18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lt1"/>
                </a:solidFill>
                <a:latin typeface="DM Sans"/>
                <a:ea typeface="DM Sans"/>
                <a:cs typeface="DM Sans"/>
                <a:sym typeface="DM Sans"/>
              </a:rPr>
              <a:t>enquanto o == é chamado de </a:t>
            </a:r>
            <a:r>
              <a:rPr b="1" i="0" lang="pt-BR" sz="1900" u="none" cap="none" strike="noStrike">
                <a:solidFill>
                  <a:srgbClr val="EAFF6A"/>
                </a:solidFill>
                <a:latin typeface="DM Sans"/>
                <a:ea typeface="DM Sans"/>
                <a:cs typeface="DM Sans"/>
                <a:sym typeface="DM Sans"/>
              </a:rPr>
              <a:t>igual</a:t>
            </a:r>
            <a:r>
              <a:rPr b="1" i="0" lang="pt-BR" sz="1800" u="none" cap="none" strike="noStrike">
                <a:solidFill>
                  <a:schemeClr val="lt1"/>
                </a:solidFill>
                <a:latin typeface="DM Sans"/>
                <a:ea typeface="DM Sans"/>
                <a:cs typeface="DM Sans"/>
                <a:sym typeface="DM Sans"/>
              </a:rPr>
              <a:t>.</a:t>
            </a:r>
            <a:r>
              <a:rPr b="0" i="0" lang="pt-BR" sz="1800" u="none" cap="none" strike="noStrike">
                <a:solidFill>
                  <a:schemeClr val="lt1"/>
                </a:solidFill>
                <a:latin typeface="DM Sans"/>
                <a:ea typeface="DM Sans"/>
                <a:cs typeface="DM Sans"/>
                <a:sym typeface="DM Sans"/>
              </a:rPr>
              <a:t> </a:t>
            </a:r>
            <a:endParaRPr b="0" i="0" sz="18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lt1"/>
                </a:solidFill>
                <a:latin typeface="DM Sans"/>
                <a:ea typeface="DM Sans"/>
                <a:cs typeface="DM Sans"/>
                <a:sym typeface="DM Sans"/>
              </a:rPr>
              <a:t>O operador = é usado para atribuir valores a variáveis, enquanto o operador == é usado para verificar a igualdade de valores ou expressões.</a:t>
            </a:r>
            <a:endParaRPr b="0" i="0" sz="18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DM Sans"/>
              <a:ea typeface="DM Sans"/>
              <a:cs typeface="DM Sans"/>
              <a:sym typeface="DM Sans"/>
            </a:endParaRPr>
          </a:p>
        </p:txBody>
      </p:sp>
      <p:grpSp>
        <p:nvGrpSpPr>
          <p:cNvPr id="488" name="Google Shape;488;p24"/>
          <p:cNvGrpSpPr/>
          <p:nvPr/>
        </p:nvGrpSpPr>
        <p:grpSpPr>
          <a:xfrm>
            <a:off x="4202551" y="905623"/>
            <a:ext cx="738900" cy="738900"/>
            <a:chOff x="7208351" y="2467173"/>
            <a:chExt cx="738900" cy="738900"/>
          </a:xfrm>
        </p:grpSpPr>
        <p:sp>
          <p:nvSpPr>
            <p:cNvPr id="489" name="Google Shape;489;p24"/>
            <p:cNvSpPr/>
            <p:nvPr/>
          </p:nvSpPr>
          <p:spPr>
            <a:xfrm>
              <a:off x="7208351"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24"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25"/>
          <p:cNvSpPr/>
          <p:nvPr/>
        </p:nvSpPr>
        <p:spPr>
          <a:xfrm>
            <a:off x="517000" y="1464475"/>
            <a:ext cx="28464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5"/>
          <p:cNvSpPr/>
          <p:nvPr/>
        </p:nvSpPr>
        <p:spPr>
          <a:xfrm>
            <a:off x="517000" y="2018125"/>
            <a:ext cx="18378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7" name="Google Shape;497;p25"/>
          <p:cNvPicPr preferRelativeResize="0"/>
          <p:nvPr/>
        </p:nvPicPr>
        <p:blipFill rotWithShape="1">
          <a:blip r:embed="rId3">
            <a:alphaModFix/>
          </a:blip>
          <a:srcRect b="2618" l="0" r="11582" t="0"/>
          <a:stretch/>
        </p:blipFill>
        <p:spPr>
          <a:xfrm>
            <a:off x="5846400" y="0"/>
            <a:ext cx="3297600" cy="5144399"/>
          </a:xfrm>
          <a:prstGeom prst="rect">
            <a:avLst/>
          </a:prstGeom>
          <a:noFill/>
          <a:ln>
            <a:noFill/>
          </a:ln>
        </p:spPr>
      </p:pic>
      <p:pic>
        <p:nvPicPr>
          <p:cNvPr id="498" name="Google Shape;498;p2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99" name="Google Shape;499;p2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Operações lógicas</a:t>
            </a:r>
            <a:endParaRPr b="1" i="0" sz="4000" u="none" cap="none" strike="noStrike">
              <a:solidFill>
                <a:schemeClr val="dk1"/>
              </a:solidFill>
              <a:latin typeface="DM Sans"/>
              <a:ea typeface="DM Sans"/>
              <a:cs typeface="DM Sans"/>
              <a:sym typeface="DM Sans"/>
            </a:endParaRPr>
          </a:p>
        </p:txBody>
      </p:sp>
      <p:sp>
        <p:nvSpPr>
          <p:cNvPr id="500" name="Google Shape;500;p25"/>
          <p:cNvSpPr txBox="1"/>
          <p:nvPr/>
        </p:nvSpPr>
        <p:spPr>
          <a:xfrm>
            <a:off x="457725" y="2420875"/>
            <a:ext cx="473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rgbClr val="000000"/>
                </a:solidFill>
                <a:latin typeface="DM Sans"/>
                <a:ea typeface="DM Sans"/>
                <a:cs typeface="DM Sans"/>
                <a:sym typeface="DM Sans"/>
              </a:rPr>
              <a:t>Os operadores lógicos são: </a:t>
            </a:r>
            <a:r>
              <a:rPr b="1" i="0" lang="pt-BR" sz="1350" u="none" cap="none" strike="noStrike">
                <a:solidFill>
                  <a:srgbClr val="000000"/>
                </a:solidFill>
                <a:latin typeface="DM Sans"/>
                <a:ea typeface="DM Sans"/>
                <a:cs typeface="DM Sans"/>
                <a:sym typeface="DM Sans"/>
              </a:rPr>
              <a:t>and</a:t>
            </a:r>
            <a:r>
              <a:rPr b="0" i="0" lang="pt-BR" sz="1350" u="none" cap="none" strike="noStrike">
                <a:solidFill>
                  <a:srgbClr val="000000"/>
                </a:solidFill>
                <a:latin typeface="DM Sans"/>
                <a:ea typeface="DM Sans"/>
                <a:cs typeface="DM Sans"/>
                <a:sym typeface="DM Sans"/>
              </a:rPr>
              <a:t>, </a:t>
            </a:r>
            <a:r>
              <a:rPr b="1" i="0" lang="pt-BR" sz="1350" u="none" cap="none" strike="noStrike">
                <a:solidFill>
                  <a:srgbClr val="000000"/>
                </a:solidFill>
                <a:latin typeface="DM Sans"/>
                <a:ea typeface="DM Sans"/>
                <a:cs typeface="DM Sans"/>
                <a:sym typeface="DM Sans"/>
              </a:rPr>
              <a:t>or </a:t>
            </a:r>
            <a:r>
              <a:rPr b="0" i="0" lang="pt-BR" sz="1350" u="none" cap="none" strike="noStrike">
                <a:solidFill>
                  <a:srgbClr val="000000"/>
                </a:solidFill>
                <a:latin typeface="DM Sans"/>
                <a:ea typeface="DM Sans"/>
                <a:cs typeface="DM Sans"/>
                <a:sym typeface="DM Sans"/>
              </a:rPr>
              <a:t>e </a:t>
            </a:r>
            <a:r>
              <a:rPr b="1" i="0" lang="pt-BR" sz="1350" u="none" cap="none" strike="noStrike">
                <a:solidFill>
                  <a:srgbClr val="000000"/>
                </a:solidFill>
                <a:latin typeface="DM Sans"/>
                <a:ea typeface="DM Sans"/>
                <a:cs typeface="DM Sans"/>
                <a:sym typeface="DM Sans"/>
              </a:rPr>
              <a:t>not</a:t>
            </a:r>
            <a:r>
              <a:rPr b="0" i="0" lang="pt-BR"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rgbClr val="000000"/>
                </a:solidFill>
                <a:latin typeface="DM Sans"/>
                <a:ea typeface="DM Sans"/>
                <a:cs typeface="DM Sans"/>
                <a:sym typeface="DM Sans"/>
              </a:rPr>
              <a:t>** O operador </a:t>
            </a:r>
            <a:r>
              <a:rPr b="1" i="0" lang="pt-BR" sz="1350" u="none" cap="none" strike="noStrike">
                <a:solidFill>
                  <a:srgbClr val="000000"/>
                </a:solidFill>
                <a:latin typeface="DM Sans"/>
                <a:ea typeface="DM Sans"/>
                <a:cs typeface="DM Sans"/>
                <a:sym typeface="DM Sans"/>
              </a:rPr>
              <a:t>not </a:t>
            </a:r>
            <a:r>
              <a:rPr b="0" i="0" lang="pt-BR" sz="1350" u="none" cap="none" strike="noStrike">
                <a:solidFill>
                  <a:srgbClr val="000000"/>
                </a:solidFill>
                <a:latin typeface="DM Sans"/>
                <a:ea typeface="DM Sans"/>
                <a:cs typeface="DM Sans"/>
                <a:sym typeface="DM Sans"/>
              </a:rPr>
              <a:t>inverte o valor da expressão avaliada.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highlight>
                  <a:srgbClr val="EAFF6A"/>
                </a:highlight>
                <a:latin typeface="DM Sans"/>
                <a:ea typeface="DM Sans"/>
                <a:cs typeface="DM Sans"/>
                <a:sym typeface="DM Sans"/>
              </a:rPr>
              <a:t>Cuidado com a prioridade dos fatores. Na dúvida sempre use parênteses. 😉</a:t>
            </a:r>
            <a:endParaRPr b="1" i="0" sz="1350" u="none" cap="none" strike="noStrike">
              <a:solidFill>
                <a:srgbClr val="000000"/>
              </a:solidFill>
              <a:highlight>
                <a:srgbClr val="EAFF6A"/>
              </a:highlight>
              <a:latin typeface="DM Sans"/>
              <a:ea typeface="DM Sans"/>
              <a:cs typeface="DM Sans"/>
              <a:sym typeface="DM Sans"/>
            </a:endParaRPr>
          </a:p>
        </p:txBody>
      </p:sp>
      <p:pic>
        <p:nvPicPr>
          <p:cNvPr id="501" name="Google Shape;501;p25"/>
          <p:cNvPicPr preferRelativeResize="0"/>
          <p:nvPr/>
        </p:nvPicPr>
        <p:blipFill rotWithShape="1">
          <a:blip r:embed="rId5">
            <a:alphaModFix/>
          </a:blip>
          <a:srcRect b="0" l="0" r="0" t="0"/>
          <a:stretch/>
        </p:blipFill>
        <p:spPr>
          <a:xfrm>
            <a:off x="6284801" y="816301"/>
            <a:ext cx="2414751" cy="1053296"/>
          </a:xfrm>
          <a:prstGeom prst="rect">
            <a:avLst/>
          </a:prstGeom>
          <a:noFill/>
          <a:ln>
            <a:noFill/>
          </a:ln>
        </p:spPr>
      </p:pic>
      <p:pic>
        <p:nvPicPr>
          <p:cNvPr id="502" name="Google Shape;502;p25"/>
          <p:cNvPicPr preferRelativeResize="0"/>
          <p:nvPr/>
        </p:nvPicPr>
        <p:blipFill rotWithShape="1">
          <a:blip r:embed="rId6">
            <a:alphaModFix/>
          </a:blip>
          <a:srcRect b="0" l="0" r="0" t="0"/>
          <a:stretch/>
        </p:blipFill>
        <p:spPr>
          <a:xfrm>
            <a:off x="6284801" y="3273905"/>
            <a:ext cx="2420800" cy="1053296"/>
          </a:xfrm>
          <a:prstGeom prst="rect">
            <a:avLst/>
          </a:prstGeom>
          <a:noFill/>
          <a:ln>
            <a:noFill/>
          </a:ln>
        </p:spPr>
      </p:pic>
      <p:pic>
        <p:nvPicPr>
          <p:cNvPr id="503" name="Google Shape;503;p25"/>
          <p:cNvPicPr preferRelativeResize="0"/>
          <p:nvPr/>
        </p:nvPicPr>
        <p:blipFill rotWithShape="1">
          <a:blip r:embed="rId7">
            <a:alphaModFix/>
          </a:blip>
          <a:srcRect b="0" l="0" r="0" t="0"/>
          <a:stretch/>
        </p:blipFill>
        <p:spPr>
          <a:xfrm>
            <a:off x="6284801" y="2053496"/>
            <a:ext cx="2414752" cy="111333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26"/>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Estruturas de Dados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27"/>
          <p:cNvSpPr/>
          <p:nvPr/>
        </p:nvSpPr>
        <p:spPr>
          <a:xfrm>
            <a:off x="517000" y="1464475"/>
            <a:ext cx="13482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4" name="Google Shape;514;p27"/>
          <p:cNvPicPr preferRelativeResize="0"/>
          <p:nvPr/>
        </p:nvPicPr>
        <p:blipFill rotWithShape="1">
          <a:blip r:embed="rId3">
            <a:alphaModFix/>
          </a:blip>
          <a:srcRect b="2618" l="0" r="11582" t="0"/>
          <a:stretch/>
        </p:blipFill>
        <p:spPr>
          <a:xfrm>
            <a:off x="5846400" y="0"/>
            <a:ext cx="3297600" cy="5144399"/>
          </a:xfrm>
          <a:prstGeom prst="rect">
            <a:avLst/>
          </a:prstGeom>
          <a:noFill/>
          <a:ln>
            <a:noFill/>
          </a:ln>
        </p:spPr>
      </p:pic>
      <p:pic>
        <p:nvPicPr>
          <p:cNvPr id="515" name="Google Shape;515;p27"/>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16" name="Google Shape;516;p2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Lista</a:t>
            </a:r>
            <a:endParaRPr b="1" i="0" sz="4000" u="none" cap="none" strike="noStrike">
              <a:solidFill>
                <a:schemeClr val="dk1"/>
              </a:solidFill>
              <a:latin typeface="DM Sans"/>
              <a:ea typeface="DM Sans"/>
              <a:cs typeface="DM Sans"/>
              <a:sym typeface="DM Sans"/>
            </a:endParaRPr>
          </a:p>
        </p:txBody>
      </p:sp>
      <p:sp>
        <p:nvSpPr>
          <p:cNvPr id="517" name="Google Shape;517;p27"/>
          <p:cNvSpPr txBox="1"/>
          <p:nvPr/>
        </p:nvSpPr>
        <p:spPr>
          <a:xfrm>
            <a:off x="457725" y="2420875"/>
            <a:ext cx="47301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highlight>
                  <a:srgbClr val="EAFF6A"/>
                </a:highlight>
                <a:latin typeface="DM Sans"/>
                <a:ea typeface="DM Sans"/>
                <a:cs typeface="DM Sans"/>
                <a:sym typeface="DM Sans"/>
              </a:rPr>
              <a:t>Lista (list):</a:t>
            </a:r>
            <a:r>
              <a:rPr b="0" i="0" lang="pt-BR" sz="1350" u="none" cap="none" strike="noStrike">
                <a:solidFill>
                  <a:srgbClr val="000000"/>
                </a:solidFill>
                <a:latin typeface="DM Sans"/>
                <a:ea typeface="DM Sans"/>
                <a:cs typeface="DM Sans"/>
                <a:sym typeface="DM Sans"/>
              </a:rPr>
              <a:t> uma lista é uma </a:t>
            </a:r>
            <a:r>
              <a:rPr b="1" i="0" lang="pt-BR" sz="1350" u="none" cap="none" strike="noStrike">
                <a:solidFill>
                  <a:srgbClr val="000000"/>
                </a:solidFill>
                <a:latin typeface="DM Sans"/>
                <a:ea typeface="DM Sans"/>
                <a:cs typeface="DM Sans"/>
                <a:sym typeface="DM Sans"/>
              </a:rPr>
              <a:t>estrutura de dados mutável e ordenada que pode conter um número arbitrário de elementos de diferentes tipos.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rgbClr val="000000"/>
                </a:solidFill>
                <a:latin typeface="DM Sans"/>
                <a:ea typeface="DM Sans"/>
                <a:cs typeface="DM Sans"/>
                <a:sym typeface="DM Sans"/>
              </a:rPr>
              <a:t>Por exemplo: minha_lista = [1, 2.2, "três", 4.0].</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pt-BR" sz="1350" u="none" cap="none" strike="noStrike">
                <a:solidFill>
                  <a:srgbClr val="000000"/>
                </a:solidFill>
                <a:latin typeface="DM Sans"/>
                <a:ea typeface="DM Sans"/>
                <a:cs typeface="DM Sans"/>
                <a:sym typeface="DM Sans"/>
              </a:rPr>
              <a:t> A ordem dos elementos é importante, o que significa que os elementos são acessados por sua posição na lista (índice), que começa em 0.</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518" name="Google Shape;518;p27"/>
          <p:cNvPicPr preferRelativeResize="0"/>
          <p:nvPr/>
        </p:nvPicPr>
        <p:blipFill rotWithShape="1">
          <a:blip r:embed="rId5">
            <a:alphaModFix/>
          </a:blip>
          <a:srcRect b="0" l="0" r="0" t="0"/>
          <a:stretch/>
        </p:blipFill>
        <p:spPr>
          <a:xfrm>
            <a:off x="6421573" y="1071048"/>
            <a:ext cx="2147255" cy="2147243"/>
          </a:xfrm>
          <a:prstGeom prst="rect">
            <a:avLst/>
          </a:prstGeom>
          <a:noFill/>
          <a:ln>
            <a:noFill/>
          </a:ln>
        </p:spPr>
      </p:pic>
      <p:pic>
        <p:nvPicPr>
          <p:cNvPr id="519" name="Google Shape;519;p27"/>
          <p:cNvPicPr preferRelativeResize="0"/>
          <p:nvPr/>
        </p:nvPicPr>
        <p:blipFill rotWithShape="1">
          <a:blip r:embed="rId6">
            <a:alphaModFix/>
          </a:blip>
          <a:srcRect b="0" l="0" r="0" t="0"/>
          <a:stretch/>
        </p:blipFill>
        <p:spPr>
          <a:xfrm>
            <a:off x="6258662" y="3499819"/>
            <a:ext cx="2473075" cy="94150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28"/>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Propriedades Lista</a:t>
            </a:r>
            <a:endParaRPr b="1" i="0" sz="4000" u="none" cap="none" strike="noStrike">
              <a:solidFill>
                <a:schemeClr val="dk1"/>
              </a:solidFill>
              <a:latin typeface="DM Sans"/>
              <a:ea typeface="DM Sans"/>
              <a:cs typeface="DM Sans"/>
              <a:sym typeface="DM Sans"/>
            </a:endParaRPr>
          </a:p>
        </p:txBody>
      </p:sp>
      <p:pic>
        <p:nvPicPr>
          <p:cNvPr id="525" name="Google Shape;525;p28"/>
          <p:cNvPicPr preferRelativeResize="0"/>
          <p:nvPr/>
        </p:nvPicPr>
        <p:blipFill rotWithShape="1">
          <a:blip r:embed="rId3">
            <a:alphaModFix/>
          </a:blip>
          <a:srcRect b="0" l="0" r="0" t="0"/>
          <a:stretch/>
        </p:blipFill>
        <p:spPr>
          <a:xfrm>
            <a:off x="748925" y="1818775"/>
            <a:ext cx="2774275" cy="1268375"/>
          </a:xfrm>
          <a:prstGeom prst="rect">
            <a:avLst/>
          </a:prstGeom>
          <a:noFill/>
          <a:ln>
            <a:noFill/>
          </a:ln>
        </p:spPr>
      </p:pic>
      <p:pic>
        <p:nvPicPr>
          <p:cNvPr id="526" name="Google Shape;526;p28"/>
          <p:cNvPicPr preferRelativeResize="0"/>
          <p:nvPr/>
        </p:nvPicPr>
        <p:blipFill rotWithShape="1">
          <a:blip r:embed="rId4">
            <a:alphaModFix/>
          </a:blip>
          <a:srcRect b="0" l="0" r="0" t="0"/>
          <a:stretch/>
        </p:blipFill>
        <p:spPr>
          <a:xfrm>
            <a:off x="748925" y="3570650"/>
            <a:ext cx="2807318" cy="1268375"/>
          </a:xfrm>
          <a:prstGeom prst="rect">
            <a:avLst/>
          </a:prstGeom>
          <a:noFill/>
          <a:ln>
            <a:noFill/>
          </a:ln>
        </p:spPr>
      </p:pic>
      <p:pic>
        <p:nvPicPr>
          <p:cNvPr id="527" name="Google Shape;527;p28"/>
          <p:cNvPicPr preferRelativeResize="0"/>
          <p:nvPr/>
        </p:nvPicPr>
        <p:blipFill rotWithShape="1">
          <a:blip r:embed="rId5">
            <a:alphaModFix/>
          </a:blip>
          <a:srcRect b="0" l="0" r="0" t="0"/>
          <a:stretch/>
        </p:blipFill>
        <p:spPr>
          <a:xfrm>
            <a:off x="4452150" y="1810773"/>
            <a:ext cx="3752371" cy="1268375"/>
          </a:xfrm>
          <a:prstGeom prst="rect">
            <a:avLst/>
          </a:prstGeom>
          <a:noFill/>
          <a:ln>
            <a:noFill/>
          </a:ln>
        </p:spPr>
      </p:pic>
      <p:pic>
        <p:nvPicPr>
          <p:cNvPr id="528" name="Google Shape;528;p28"/>
          <p:cNvPicPr preferRelativeResize="0"/>
          <p:nvPr/>
        </p:nvPicPr>
        <p:blipFill rotWithShape="1">
          <a:blip r:embed="rId6">
            <a:alphaModFix/>
          </a:blip>
          <a:srcRect b="0" l="0" r="0" t="0"/>
          <a:stretch/>
        </p:blipFill>
        <p:spPr>
          <a:xfrm>
            <a:off x="4572001" y="3570649"/>
            <a:ext cx="2510956" cy="1268375"/>
          </a:xfrm>
          <a:prstGeom prst="rect">
            <a:avLst/>
          </a:prstGeom>
          <a:noFill/>
          <a:ln>
            <a:noFill/>
          </a:ln>
        </p:spPr>
      </p:pic>
      <p:sp>
        <p:nvSpPr>
          <p:cNvPr id="529" name="Google Shape;529;p28"/>
          <p:cNvSpPr txBox="1"/>
          <p:nvPr/>
        </p:nvSpPr>
        <p:spPr>
          <a:xfrm>
            <a:off x="748913" y="3170450"/>
            <a:ext cx="29745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rgbClr val="000000"/>
                </a:solidFill>
                <a:highlight>
                  <a:srgbClr val="EAFF6A"/>
                </a:highlight>
                <a:latin typeface="DM Sans"/>
                <a:ea typeface="DM Sans"/>
                <a:cs typeface="DM Sans"/>
                <a:sym typeface="DM Sans"/>
              </a:rPr>
              <a:t>Append</a:t>
            </a:r>
            <a:endParaRPr b="0" i="0" sz="1350" u="none" cap="none" strike="noStrike">
              <a:solidFill>
                <a:srgbClr val="000000"/>
              </a:solidFill>
              <a:highlight>
                <a:srgbClr val="EAFF6A"/>
              </a:highlight>
              <a:latin typeface="DM Sans"/>
              <a:ea typeface="DM Sans"/>
              <a:cs typeface="DM Sans"/>
              <a:sym typeface="DM Sans"/>
            </a:endParaRPr>
          </a:p>
        </p:txBody>
      </p:sp>
      <p:sp>
        <p:nvSpPr>
          <p:cNvPr id="530" name="Google Shape;530;p28"/>
          <p:cNvSpPr txBox="1"/>
          <p:nvPr/>
        </p:nvSpPr>
        <p:spPr>
          <a:xfrm>
            <a:off x="4571988" y="3170450"/>
            <a:ext cx="29745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rgbClr val="000000"/>
                </a:solidFill>
                <a:highlight>
                  <a:srgbClr val="EAFF6A"/>
                </a:highlight>
                <a:latin typeface="DM Sans"/>
                <a:ea typeface="DM Sans"/>
                <a:cs typeface="DM Sans"/>
                <a:sym typeface="DM Sans"/>
              </a:rPr>
              <a:t>Ordenação</a:t>
            </a:r>
            <a:endParaRPr b="0" i="0" sz="1350" u="none" cap="none" strike="noStrike">
              <a:solidFill>
                <a:srgbClr val="000000"/>
              </a:solidFill>
              <a:highlight>
                <a:srgbClr val="EAFF6A"/>
              </a:highlight>
              <a:latin typeface="DM Sans"/>
              <a:ea typeface="DM Sans"/>
              <a:cs typeface="DM Sans"/>
              <a:sym typeface="DM Sans"/>
            </a:endParaRPr>
          </a:p>
        </p:txBody>
      </p:sp>
      <p:sp>
        <p:nvSpPr>
          <p:cNvPr id="531" name="Google Shape;531;p28"/>
          <p:cNvSpPr txBox="1"/>
          <p:nvPr/>
        </p:nvSpPr>
        <p:spPr>
          <a:xfrm>
            <a:off x="4452138" y="1410575"/>
            <a:ext cx="29745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rgbClr val="000000"/>
                </a:solidFill>
                <a:highlight>
                  <a:srgbClr val="EAFF6A"/>
                </a:highlight>
                <a:latin typeface="DM Sans"/>
                <a:ea typeface="DM Sans"/>
                <a:cs typeface="DM Sans"/>
                <a:sym typeface="DM Sans"/>
              </a:rPr>
              <a:t>Concatenação</a:t>
            </a:r>
            <a:endParaRPr b="0" i="0" sz="1350" u="none" cap="none" strike="noStrike">
              <a:solidFill>
                <a:srgbClr val="000000"/>
              </a:solidFill>
              <a:highlight>
                <a:srgbClr val="EAFF6A"/>
              </a:highlight>
              <a:latin typeface="DM Sans"/>
              <a:ea typeface="DM Sans"/>
              <a:cs typeface="DM Sans"/>
              <a:sym typeface="DM Sans"/>
            </a:endParaRPr>
          </a:p>
        </p:txBody>
      </p:sp>
      <p:sp>
        <p:nvSpPr>
          <p:cNvPr id="532" name="Google Shape;532;p28"/>
          <p:cNvSpPr txBox="1"/>
          <p:nvPr/>
        </p:nvSpPr>
        <p:spPr>
          <a:xfrm>
            <a:off x="748925" y="1410563"/>
            <a:ext cx="29745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rgbClr val="000000"/>
                </a:solidFill>
                <a:highlight>
                  <a:srgbClr val="EAFF6A"/>
                </a:highlight>
                <a:latin typeface="DM Sans"/>
                <a:ea typeface="DM Sans"/>
                <a:cs typeface="DM Sans"/>
                <a:sym typeface="DM Sans"/>
              </a:rPr>
              <a:t>Multinível</a:t>
            </a:r>
            <a:endParaRPr b="0" i="0" sz="1350" u="none" cap="none" strike="noStrike">
              <a:solidFill>
                <a:srgbClr val="000000"/>
              </a:solidFill>
              <a:highlight>
                <a:srgbClr val="EAFF6A"/>
              </a:highlight>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29"/>
          <p:cNvSpPr/>
          <p:nvPr/>
        </p:nvSpPr>
        <p:spPr>
          <a:xfrm>
            <a:off x="517000" y="1464475"/>
            <a:ext cx="2706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8" name="Google Shape;538;p29"/>
          <p:cNvPicPr preferRelativeResize="0"/>
          <p:nvPr/>
        </p:nvPicPr>
        <p:blipFill rotWithShape="1">
          <a:blip r:embed="rId3">
            <a:alphaModFix/>
          </a:blip>
          <a:srcRect b="2618" l="0" r="11582" t="0"/>
          <a:stretch/>
        </p:blipFill>
        <p:spPr>
          <a:xfrm>
            <a:off x="5846400" y="0"/>
            <a:ext cx="3297600" cy="5144399"/>
          </a:xfrm>
          <a:prstGeom prst="rect">
            <a:avLst/>
          </a:prstGeom>
          <a:noFill/>
          <a:ln>
            <a:noFill/>
          </a:ln>
        </p:spPr>
      </p:pic>
      <p:pic>
        <p:nvPicPr>
          <p:cNvPr id="539" name="Google Shape;539;p2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40" name="Google Shape;540;p29"/>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Dicionário</a:t>
            </a:r>
            <a:endParaRPr b="1" i="0" sz="4000" u="none" cap="none" strike="noStrike">
              <a:solidFill>
                <a:schemeClr val="dk1"/>
              </a:solidFill>
              <a:latin typeface="DM Sans"/>
              <a:ea typeface="DM Sans"/>
              <a:cs typeface="DM Sans"/>
              <a:sym typeface="DM Sans"/>
            </a:endParaRPr>
          </a:p>
        </p:txBody>
      </p:sp>
      <p:sp>
        <p:nvSpPr>
          <p:cNvPr id="541" name="Google Shape;541;p29"/>
          <p:cNvSpPr txBox="1"/>
          <p:nvPr/>
        </p:nvSpPr>
        <p:spPr>
          <a:xfrm>
            <a:off x="457725" y="2420875"/>
            <a:ext cx="473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highlight>
                  <a:srgbClr val="EAFF6A"/>
                </a:highlight>
                <a:latin typeface="DM Sans"/>
                <a:ea typeface="DM Sans"/>
                <a:cs typeface="DM Sans"/>
                <a:sym typeface="DM Sans"/>
              </a:rPr>
              <a:t>Dicionário (dict):</a:t>
            </a:r>
            <a:r>
              <a:rPr b="0" i="0" lang="pt-BR" sz="1350" u="none" cap="none" strike="noStrike">
                <a:solidFill>
                  <a:srgbClr val="000000"/>
                </a:solidFill>
                <a:latin typeface="DM Sans"/>
                <a:ea typeface="DM Sans"/>
                <a:cs typeface="DM Sans"/>
                <a:sym typeface="DM Sans"/>
              </a:rPr>
              <a:t> é uma </a:t>
            </a:r>
            <a:r>
              <a:rPr b="1" i="0" lang="pt-BR" sz="1350" u="none" cap="none" strike="noStrike">
                <a:solidFill>
                  <a:srgbClr val="000000"/>
                </a:solidFill>
                <a:latin typeface="DM Sans"/>
                <a:ea typeface="DM Sans"/>
                <a:cs typeface="DM Sans"/>
                <a:sym typeface="DM Sans"/>
              </a:rPr>
              <a:t>estrutura de dados mutável e não ordenada que mapeia chaves a valores.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rgbClr val="000000"/>
                </a:solidFill>
                <a:latin typeface="DM Sans"/>
                <a:ea typeface="DM Sans"/>
                <a:cs typeface="DM Sans"/>
                <a:sym typeface="DM Sans"/>
              </a:rPr>
              <a:t>As chaves e os valores podem ser de qualquer tipo, mas as chaves devem ser únicas. Os elementos do dicionário são colocados entre chaves e separados por vírgulas, no formato chave:valor.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542" name="Google Shape;542;p29"/>
          <p:cNvPicPr preferRelativeResize="0"/>
          <p:nvPr/>
        </p:nvPicPr>
        <p:blipFill rotWithShape="1">
          <a:blip r:embed="rId5">
            <a:alphaModFix/>
          </a:blip>
          <a:srcRect b="0" l="0" r="0" t="0"/>
          <a:stretch/>
        </p:blipFill>
        <p:spPr>
          <a:xfrm>
            <a:off x="5342400" y="1316403"/>
            <a:ext cx="3297601" cy="752496"/>
          </a:xfrm>
          <a:prstGeom prst="rect">
            <a:avLst/>
          </a:prstGeom>
          <a:noFill/>
          <a:ln>
            <a:noFill/>
          </a:ln>
        </p:spPr>
      </p:pic>
      <p:pic>
        <p:nvPicPr>
          <p:cNvPr id="543" name="Google Shape;543;p29"/>
          <p:cNvPicPr preferRelativeResize="0"/>
          <p:nvPr/>
        </p:nvPicPr>
        <p:blipFill rotWithShape="1">
          <a:blip r:embed="rId6">
            <a:alphaModFix/>
          </a:blip>
          <a:srcRect b="0" l="0" r="0" t="0"/>
          <a:stretch/>
        </p:blipFill>
        <p:spPr>
          <a:xfrm>
            <a:off x="6060700" y="2420875"/>
            <a:ext cx="2579301" cy="1206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Resumo</a:t>
            </a:r>
            <a:r>
              <a:rPr b="1" i="0" lang="pt-BR"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da aula anterior</a:t>
            </a:r>
            <a:endParaRPr b="0" i="0" sz="4000" u="none" cap="none" strike="noStrike">
              <a:solidFill>
                <a:schemeClr val="lt1"/>
              </a:solidFill>
              <a:latin typeface="DM Sans"/>
              <a:ea typeface="DM Sans"/>
              <a:cs typeface="DM Sans"/>
              <a:sym typeface="DM Sans"/>
            </a:endParaRPr>
          </a:p>
        </p:txBody>
      </p:sp>
      <p:sp>
        <p:nvSpPr>
          <p:cNvPr id="299" name="Google Shape;299;p3"/>
          <p:cNvSpPr txBox="1"/>
          <p:nvPr/>
        </p:nvSpPr>
        <p:spPr>
          <a:xfrm>
            <a:off x="2109143" y="2502363"/>
            <a:ext cx="4925700" cy="1736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Estrutura do curso;</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O que é programação;</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História da programação;</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Python 2, 3 e outras linguagens;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Configurando o ambiente e o programa Hello World!</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0"/>
          <p:cNvSpPr/>
          <p:nvPr/>
        </p:nvSpPr>
        <p:spPr>
          <a:xfrm>
            <a:off x="517000" y="1464475"/>
            <a:ext cx="17277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9" name="Google Shape;549;p30"/>
          <p:cNvPicPr preferRelativeResize="0"/>
          <p:nvPr/>
        </p:nvPicPr>
        <p:blipFill rotWithShape="1">
          <a:blip r:embed="rId3">
            <a:alphaModFix/>
          </a:blip>
          <a:srcRect b="2618" l="0" r="11582" t="0"/>
          <a:stretch/>
        </p:blipFill>
        <p:spPr>
          <a:xfrm>
            <a:off x="5846400" y="0"/>
            <a:ext cx="3297600" cy="5144399"/>
          </a:xfrm>
          <a:prstGeom prst="rect">
            <a:avLst/>
          </a:prstGeom>
          <a:noFill/>
          <a:ln>
            <a:noFill/>
          </a:ln>
        </p:spPr>
      </p:pic>
      <p:pic>
        <p:nvPicPr>
          <p:cNvPr id="550" name="Google Shape;550;p3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51" name="Google Shape;551;p30"/>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Tuplas</a:t>
            </a:r>
            <a:endParaRPr b="1" i="0" sz="4000" u="none" cap="none" strike="noStrike">
              <a:solidFill>
                <a:schemeClr val="dk1"/>
              </a:solidFill>
              <a:latin typeface="DM Sans"/>
              <a:ea typeface="DM Sans"/>
              <a:cs typeface="DM Sans"/>
              <a:sym typeface="DM Sans"/>
            </a:endParaRPr>
          </a:p>
        </p:txBody>
      </p:sp>
      <p:sp>
        <p:nvSpPr>
          <p:cNvPr id="552" name="Google Shape;552;p30"/>
          <p:cNvSpPr txBox="1"/>
          <p:nvPr/>
        </p:nvSpPr>
        <p:spPr>
          <a:xfrm>
            <a:off x="457725" y="2420875"/>
            <a:ext cx="47301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highlight>
                  <a:srgbClr val="EAFF6A"/>
                </a:highlight>
                <a:latin typeface="DM Sans"/>
                <a:ea typeface="DM Sans"/>
                <a:cs typeface="DM Sans"/>
                <a:sym typeface="DM Sans"/>
              </a:rPr>
              <a:t>Tuple (tuple):</a:t>
            </a:r>
            <a:r>
              <a:rPr b="0" i="0" lang="pt-BR" sz="1350" u="none" cap="none" strike="noStrike">
                <a:solidFill>
                  <a:schemeClr val="dk1"/>
                </a:solidFill>
                <a:latin typeface="DM Sans"/>
                <a:ea typeface="DM Sans"/>
                <a:cs typeface="DM Sans"/>
                <a:sym typeface="DM Sans"/>
              </a:rPr>
              <a:t> uma tupla é uma </a:t>
            </a:r>
            <a:r>
              <a:rPr b="1" i="0" lang="pt-BR" sz="1350" u="none" cap="none" strike="noStrike">
                <a:solidFill>
                  <a:schemeClr val="dk1"/>
                </a:solidFill>
                <a:latin typeface="DM Sans"/>
                <a:ea typeface="DM Sans"/>
                <a:cs typeface="DM Sans"/>
                <a:sym typeface="DM Sans"/>
              </a:rPr>
              <a:t>coleção imutável e ordenada de elementos</a:t>
            </a:r>
            <a:r>
              <a:rPr b="0" i="0" lang="pt-BR" sz="1350" u="none" cap="none" strike="noStrike">
                <a:solidFill>
                  <a:schemeClr val="dk1"/>
                </a:solidFill>
                <a:latin typeface="DM Sans"/>
                <a:ea typeface="DM Sans"/>
                <a:cs typeface="DM Sans"/>
                <a:sym typeface="DM Sans"/>
              </a:rPr>
              <a:t>.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As tuplas </a:t>
            </a:r>
            <a:r>
              <a:rPr b="1" i="0" lang="pt-BR" sz="1350" u="none" cap="none" strike="noStrike">
                <a:solidFill>
                  <a:schemeClr val="dk1"/>
                </a:solidFill>
                <a:latin typeface="DM Sans"/>
                <a:ea typeface="DM Sans"/>
                <a:cs typeface="DM Sans"/>
                <a:sym typeface="DM Sans"/>
              </a:rPr>
              <a:t>são muito semelhantes às listas, exceto que elas são imutáveis</a:t>
            </a:r>
            <a:r>
              <a:rPr b="0" i="0" lang="pt-BR" sz="1350" u="none" cap="none" strike="noStrike">
                <a:solidFill>
                  <a:schemeClr val="dk1"/>
                </a:solidFill>
                <a:latin typeface="DM Sans"/>
                <a:ea typeface="DM Sans"/>
                <a:cs typeface="DM Sans"/>
                <a:sym typeface="DM Sans"/>
              </a:rPr>
              <a:t>, o que significa que seus elementos não podem ser alterados após a criação da tupla.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Os elementos da tupla são colocados entre parênteses e separados por vírgulas.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553" name="Google Shape;553;p30"/>
          <p:cNvPicPr preferRelativeResize="0"/>
          <p:nvPr/>
        </p:nvPicPr>
        <p:blipFill rotWithShape="1">
          <a:blip r:embed="rId5">
            <a:alphaModFix/>
          </a:blip>
          <a:srcRect b="0" l="0" r="0" t="0"/>
          <a:stretch/>
        </p:blipFill>
        <p:spPr>
          <a:xfrm>
            <a:off x="5930500" y="1105925"/>
            <a:ext cx="2709500" cy="1008433"/>
          </a:xfrm>
          <a:prstGeom prst="rect">
            <a:avLst/>
          </a:prstGeom>
          <a:noFill/>
          <a:ln>
            <a:noFill/>
          </a:ln>
        </p:spPr>
      </p:pic>
      <p:pic>
        <p:nvPicPr>
          <p:cNvPr id="554" name="Google Shape;554;p30"/>
          <p:cNvPicPr preferRelativeResize="0"/>
          <p:nvPr/>
        </p:nvPicPr>
        <p:blipFill rotWithShape="1">
          <a:blip r:embed="rId6">
            <a:alphaModFix/>
          </a:blip>
          <a:srcRect b="0" l="0" r="0" t="0"/>
          <a:stretch/>
        </p:blipFill>
        <p:spPr>
          <a:xfrm>
            <a:off x="5560151" y="2251575"/>
            <a:ext cx="3079849" cy="20297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1"/>
          <p:cNvSpPr/>
          <p:nvPr/>
        </p:nvSpPr>
        <p:spPr>
          <a:xfrm>
            <a:off x="517000" y="1464475"/>
            <a:ext cx="948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31"/>
          <p:cNvPicPr preferRelativeResize="0"/>
          <p:nvPr/>
        </p:nvPicPr>
        <p:blipFill rotWithShape="1">
          <a:blip r:embed="rId3">
            <a:alphaModFix/>
          </a:blip>
          <a:srcRect b="2618" l="0" r="11582" t="0"/>
          <a:stretch/>
        </p:blipFill>
        <p:spPr>
          <a:xfrm>
            <a:off x="5846400" y="0"/>
            <a:ext cx="3297600" cy="5144399"/>
          </a:xfrm>
          <a:prstGeom prst="rect">
            <a:avLst/>
          </a:prstGeom>
          <a:noFill/>
          <a:ln>
            <a:noFill/>
          </a:ln>
        </p:spPr>
      </p:pic>
      <p:pic>
        <p:nvPicPr>
          <p:cNvPr id="561" name="Google Shape;561;p31"/>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62" name="Google Shape;562;p3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Set</a:t>
            </a:r>
            <a:endParaRPr b="1" i="0" sz="4000" u="none" cap="none" strike="noStrike">
              <a:solidFill>
                <a:schemeClr val="dk1"/>
              </a:solidFill>
              <a:latin typeface="DM Sans"/>
              <a:ea typeface="DM Sans"/>
              <a:cs typeface="DM Sans"/>
              <a:sym typeface="DM Sans"/>
            </a:endParaRPr>
          </a:p>
        </p:txBody>
      </p:sp>
      <p:sp>
        <p:nvSpPr>
          <p:cNvPr id="563" name="Google Shape;563;p31"/>
          <p:cNvSpPr txBox="1"/>
          <p:nvPr/>
        </p:nvSpPr>
        <p:spPr>
          <a:xfrm>
            <a:off x="457725" y="2420875"/>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highlight>
                  <a:srgbClr val="EAFF6A"/>
                </a:highlight>
                <a:latin typeface="DM Sans"/>
                <a:ea typeface="DM Sans"/>
                <a:cs typeface="DM Sans"/>
                <a:sym typeface="DM Sans"/>
              </a:rPr>
              <a:t>Set (set):</a:t>
            </a:r>
            <a:r>
              <a:rPr b="0" i="0" lang="pt-BR" sz="1350" u="none" cap="none" strike="noStrike">
                <a:solidFill>
                  <a:schemeClr val="dk1"/>
                </a:solidFill>
                <a:latin typeface="DM Sans"/>
                <a:ea typeface="DM Sans"/>
                <a:cs typeface="DM Sans"/>
                <a:sym typeface="DM Sans"/>
              </a:rPr>
              <a:t> um set é uma </a:t>
            </a:r>
            <a:r>
              <a:rPr b="1" i="0" lang="pt-BR" sz="1350" u="none" cap="none" strike="noStrike">
                <a:solidFill>
                  <a:schemeClr val="dk1"/>
                </a:solidFill>
                <a:latin typeface="DM Sans"/>
                <a:ea typeface="DM Sans"/>
                <a:cs typeface="DM Sans"/>
                <a:sym typeface="DM Sans"/>
              </a:rPr>
              <a:t>coleção mutável e não ordenada de elementos únicos.</a:t>
            </a:r>
            <a:r>
              <a:rPr b="0" i="0" lang="pt-BR" sz="1350" u="none" cap="none" strike="noStrike">
                <a:solidFill>
                  <a:schemeClr val="dk1"/>
                </a:solidFill>
                <a:latin typeface="DM Sans"/>
                <a:ea typeface="DM Sans"/>
                <a:cs typeface="DM Sans"/>
                <a:sym typeface="DM Sans"/>
              </a:rPr>
              <a:t> Os elementos do set são colocados entre chaves e separados por vírgulas. Por exemplo, meu_set = {1, 2, 3, 4, 5}.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Os sets não possuem ordem definida, o que significa que os elementos não são acessados por sua posição. Em vez disso, eles são acessados por seus valores únicos.</a:t>
            </a:r>
            <a:endParaRPr b="0" i="0" sz="1350" u="none" cap="none" strike="noStrike">
              <a:solidFill>
                <a:srgbClr val="000000"/>
              </a:solidFill>
              <a:latin typeface="DM Sans"/>
              <a:ea typeface="DM Sans"/>
              <a:cs typeface="DM Sans"/>
              <a:sym typeface="DM Sans"/>
            </a:endParaRPr>
          </a:p>
        </p:txBody>
      </p:sp>
      <p:pic>
        <p:nvPicPr>
          <p:cNvPr id="564" name="Google Shape;564;p31"/>
          <p:cNvPicPr preferRelativeResize="0"/>
          <p:nvPr/>
        </p:nvPicPr>
        <p:blipFill rotWithShape="1">
          <a:blip r:embed="rId5">
            <a:alphaModFix/>
          </a:blip>
          <a:srcRect b="0" l="0" r="0" t="0"/>
          <a:stretch/>
        </p:blipFill>
        <p:spPr>
          <a:xfrm>
            <a:off x="6128825" y="1132075"/>
            <a:ext cx="2509725" cy="1288794"/>
          </a:xfrm>
          <a:prstGeom prst="rect">
            <a:avLst/>
          </a:prstGeom>
          <a:noFill/>
          <a:ln>
            <a:noFill/>
          </a:ln>
        </p:spPr>
      </p:pic>
      <p:pic>
        <p:nvPicPr>
          <p:cNvPr id="565" name="Google Shape;565;p31"/>
          <p:cNvPicPr preferRelativeResize="0"/>
          <p:nvPr/>
        </p:nvPicPr>
        <p:blipFill rotWithShape="1">
          <a:blip r:embed="rId6">
            <a:alphaModFix/>
          </a:blip>
          <a:srcRect b="0" l="0" r="0" t="0"/>
          <a:stretch/>
        </p:blipFill>
        <p:spPr>
          <a:xfrm>
            <a:off x="6128825" y="2651277"/>
            <a:ext cx="2227296" cy="16804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32"/>
          <p:cNvPicPr preferRelativeResize="0"/>
          <p:nvPr/>
        </p:nvPicPr>
        <p:blipFill rotWithShape="1">
          <a:blip r:embed="rId3">
            <a:alphaModFix/>
          </a:blip>
          <a:srcRect b="2618" l="0" r="11582" t="0"/>
          <a:stretch/>
        </p:blipFill>
        <p:spPr>
          <a:xfrm>
            <a:off x="5846400" y="0"/>
            <a:ext cx="3297600" cy="5144399"/>
          </a:xfrm>
          <a:prstGeom prst="rect">
            <a:avLst/>
          </a:prstGeom>
          <a:noFill/>
          <a:ln>
            <a:noFill/>
          </a:ln>
        </p:spPr>
      </p:pic>
      <p:pic>
        <p:nvPicPr>
          <p:cNvPr id="571" name="Google Shape;571;p32"/>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graphicFrame>
        <p:nvGraphicFramePr>
          <p:cNvPr id="572" name="Google Shape;572;p32"/>
          <p:cNvGraphicFramePr/>
          <p:nvPr/>
        </p:nvGraphicFramePr>
        <p:xfrm>
          <a:off x="825525" y="2571750"/>
          <a:ext cx="3000000" cy="3000000"/>
        </p:xfrm>
        <a:graphic>
          <a:graphicData uri="http://schemas.openxmlformats.org/drawingml/2006/table">
            <a:tbl>
              <a:tblPr>
                <a:noFill/>
                <a:tableStyleId>{C6E47E38-03C2-4E8C-9412-35F8F92986B5}</a:tableStyleId>
              </a:tblPr>
              <a:tblGrid>
                <a:gridCol w="952500"/>
                <a:gridCol w="952500"/>
                <a:gridCol w="952500"/>
                <a:gridCol w="952500"/>
                <a:gridCol w="952500"/>
              </a:tblGrid>
              <a:tr h="2095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AFF6A"/>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pt-BR" sz="1000" u="none" cap="none" strike="noStrike">
                          <a:latin typeface="DM Sans"/>
                          <a:ea typeface="DM Sans"/>
                          <a:cs typeface="DM Sans"/>
                          <a:sym typeface="DM Sans"/>
                        </a:rPr>
                        <a:t>list</a:t>
                      </a:r>
                      <a:endParaRPr b="1"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AFF6A"/>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pt-BR" sz="1000" u="none" cap="none" strike="noStrike">
                          <a:latin typeface="DM Sans"/>
                          <a:ea typeface="DM Sans"/>
                          <a:cs typeface="DM Sans"/>
                          <a:sym typeface="DM Sans"/>
                        </a:rPr>
                        <a:t>dict</a:t>
                      </a:r>
                      <a:endParaRPr b="1"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AFF6A"/>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pt-BR" sz="1000" u="none" cap="none" strike="noStrike">
                          <a:latin typeface="DM Sans"/>
                          <a:ea typeface="DM Sans"/>
                          <a:cs typeface="DM Sans"/>
                          <a:sym typeface="DM Sans"/>
                        </a:rPr>
                        <a:t>tuple</a:t>
                      </a:r>
                      <a:endParaRPr b="1"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AFF6A"/>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pt-BR" sz="1000" u="none" cap="none" strike="noStrike">
                          <a:latin typeface="DM Sans"/>
                          <a:ea typeface="DM Sans"/>
                          <a:cs typeface="DM Sans"/>
                          <a:sym typeface="DM Sans"/>
                        </a:rPr>
                        <a:t>set</a:t>
                      </a:r>
                      <a:endParaRPr b="1"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AFF6A"/>
                    </a:solidFill>
                  </a:tcPr>
                </a:tc>
              </a:tr>
              <a:tr h="200025">
                <a:tc>
                  <a:txBody>
                    <a:bodyPr/>
                    <a:lstStyle/>
                    <a:p>
                      <a:pPr indent="0" lvl="0" marL="0" marR="0" rtl="0" algn="ctr">
                        <a:lnSpc>
                          <a:spcPct val="115000"/>
                        </a:lnSpc>
                        <a:spcBef>
                          <a:spcPts val="0"/>
                        </a:spcBef>
                        <a:spcAft>
                          <a:spcPts val="0"/>
                        </a:spcAft>
                        <a:buClr>
                          <a:srgbClr val="000000"/>
                        </a:buClr>
                        <a:buSzPts val="1000"/>
                        <a:buFont typeface="Arial"/>
                        <a:buNone/>
                      </a:pPr>
                      <a:r>
                        <a:rPr b="1" lang="pt-BR" sz="1000" u="none" cap="none" strike="noStrike">
                          <a:latin typeface="DM Sans"/>
                          <a:ea typeface="DM Sans"/>
                          <a:cs typeface="DM Sans"/>
                          <a:sym typeface="DM Sans"/>
                        </a:rPr>
                        <a:t>mutável</a:t>
                      </a:r>
                      <a:endParaRPr b="1"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pt-BR" sz="1000" u="none" cap="none" strike="noStrike">
                          <a:latin typeface="DM Sans"/>
                          <a:ea typeface="DM Sans"/>
                          <a:cs typeface="DM Sans"/>
                          <a:sym typeface="DM Sans"/>
                        </a:rPr>
                        <a:t>Sim</a:t>
                      </a:r>
                      <a:endParaRPr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pt-BR" sz="1000" u="none" cap="none" strike="noStrike">
                          <a:latin typeface="DM Sans"/>
                          <a:ea typeface="DM Sans"/>
                          <a:cs typeface="DM Sans"/>
                          <a:sym typeface="DM Sans"/>
                        </a:rPr>
                        <a:t>Sim</a:t>
                      </a:r>
                      <a:endParaRPr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pt-BR" sz="1000" u="none" cap="none" strike="noStrike">
                          <a:latin typeface="DM Sans"/>
                          <a:ea typeface="DM Sans"/>
                          <a:cs typeface="DM Sans"/>
                          <a:sym typeface="DM Sans"/>
                        </a:rPr>
                        <a:t>Não</a:t>
                      </a:r>
                      <a:endParaRPr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pt-BR" sz="1000" u="none" cap="none" strike="noStrike">
                          <a:latin typeface="DM Sans"/>
                          <a:ea typeface="DM Sans"/>
                          <a:cs typeface="DM Sans"/>
                          <a:sym typeface="DM Sans"/>
                        </a:rPr>
                        <a:t>Sim</a:t>
                      </a:r>
                      <a:endParaRPr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200025">
                <a:tc>
                  <a:txBody>
                    <a:bodyPr/>
                    <a:lstStyle/>
                    <a:p>
                      <a:pPr indent="0" lvl="0" marL="0" marR="0" rtl="0" algn="ctr">
                        <a:lnSpc>
                          <a:spcPct val="115000"/>
                        </a:lnSpc>
                        <a:spcBef>
                          <a:spcPts val="0"/>
                        </a:spcBef>
                        <a:spcAft>
                          <a:spcPts val="0"/>
                        </a:spcAft>
                        <a:buClr>
                          <a:srgbClr val="000000"/>
                        </a:buClr>
                        <a:buSzPts val="1000"/>
                        <a:buFont typeface="Arial"/>
                        <a:buNone/>
                      </a:pPr>
                      <a:r>
                        <a:rPr b="1" lang="pt-BR" sz="1000" u="none" cap="none" strike="noStrike">
                          <a:latin typeface="DM Sans"/>
                          <a:ea typeface="DM Sans"/>
                          <a:cs typeface="DM Sans"/>
                          <a:sym typeface="DM Sans"/>
                        </a:rPr>
                        <a:t>ordenado</a:t>
                      </a:r>
                      <a:endParaRPr b="1"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pt-BR" sz="1000" u="none" cap="none" strike="noStrike">
                          <a:latin typeface="DM Sans"/>
                          <a:ea typeface="DM Sans"/>
                          <a:cs typeface="DM Sans"/>
                          <a:sym typeface="DM Sans"/>
                        </a:rPr>
                        <a:t>Sim</a:t>
                      </a:r>
                      <a:endParaRPr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pt-BR" sz="1000" u="none" cap="none" strike="noStrike">
                          <a:latin typeface="DM Sans"/>
                          <a:ea typeface="DM Sans"/>
                          <a:cs typeface="DM Sans"/>
                          <a:sym typeface="DM Sans"/>
                        </a:rPr>
                        <a:t>Não</a:t>
                      </a:r>
                      <a:endParaRPr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pt-BR" sz="1000" u="none" cap="none" strike="noStrike">
                          <a:latin typeface="DM Sans"/>
                          <a:ea typeface="DM Sans"/>
                          <a:cs typeface="DM Sans"/>
                          <a:sym typeface="DM Sans"/>
                        </a:rPr>
                        <a:t>Sim</a:t>
                      </a:r>
                      <a:endParaRPr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pt-BR" sz="1000" u="none" cap="none" strike="noStrike">
                          <a:latin typeface="DM Sans"/>
                          <a:ea typeface="DM Sans"/>
                          <a:cs typeface="DM Sans"/>
                          <a:sym typeface="DM Sans"/>
                        </a:rPr>
                        <a:t>Não</a:t>
                      </a:r>
                      <a:endParaRPr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200025">
                <a:tc>
                  <a:txBody>
                    <a:bodyPr/>
                    <a:lstStyle/>
                    <a:p>
                      <a:pPr indent="0" lvl="0" marL="0" marR="0" rtl="0" algn="ctr">
                        <a:lnSpc>
                          <a:spcPct val="115000"/>
                        </a:lnSpc>
                        <a:spcBef>
                          <a:spcPts val="0"/>
                        </a:spcBef>
                        <a:spcAft>
                          <a:spcPts val="0"/>
                        </a:spcAft>
                        <a:buClr>
                          <a:srgbClr val="000000"/>
                        </a:buClr>
                        <a:buSzPts val="1000"/>
                        <a:buFont typeface="Arial"/>
                        <a:buNone/>
                      </a:pPr>
                      <a:r>
                        <a:rPr b="1" lang="pt-BR" sz="1000" u="none" cap="none" strike="noStrike">
                          <a:latin typeface="DM Sans"/>
                          <a:ea typeface="DM Sans"/>
                          <a:cs typeface="DM Sans"/>
                          <a:sym typeface="DM Sans"/>
                        </a:rPr>
                        <a:t>acesso</a:t>
                      </a:r>
                      <a:endParaRPr b="1"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pt-BR" sz="1000" u="none" cap="none" strike="noStrike">
                          <a:latin typeface="DM Sans"/>
                          <a:ea typeface="DM Sans"/>
                          <a:cs typeface="DM Sans"/>
                          <a:sym typeface="DM Sans"/>
                        </a:rPr>
                        <a:t>índice</a:t>
                      </a:r>
                      <a:endParaRPr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pt-BR" sz="1000" u="none" cap="none" strike="noStrike">
                          <a:latin typeface="DM Sans"/>
                          <a:ea typeface="DM Sans"/>
                          <a:cs typeface="DM Sans"/>
                          <a:sym typeface="DM Sans"/>
                        </a:rPr>
                        <a:t>chave</a:t>
                      </a:r>
                      <a:endParaRPr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pt-BR" sz="1000" u="none" cap="none" strike="noStrike">
                          <a:latin typeface="DM Sans"/>
                          <a:ea typeface="DM Sans"/>
                          <a:cs typeface="DM Sans"/>
                          <a:sym typeface="DM Sans"/>
                        </a:rPr>
                        <a:t>índice</a:t>
                      </a:r>
                      <a:endParaRPr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pt-BR" sz="1000" u="none" cap="none" strike="noStrike">
                          <a:latin typeface="DM Sans"/>
                          <a:ea typeface="DM Sans"/>
                          <a:cs typeface="DM Sans"/>
                          <a:sym typeface="DM Sans"/>
                        </a:rPr>
                        <a:t>valor</a:t>
                      </a:r>
                      <a:endParaRPr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200025">
                <a:tc>
                  <a:txBody>
                    <a:bodyPr/>
                    <a:lstStyle/>
                    <a:p>
                      <a:pPr indent="0" lvl="0" marL="0" marR="0" rtl="0" algn="ctr">
                        <a:lnSpc>
                          <a:spcPct val="115000"/>
                        </a:lnSpc>
                        <a:spcBef>
                          <a:spcPts val="0"/>
                        </a:spcBef>
                        <a:spcAft>
                          <a:spcPts val="0"/>
                        </a:spcAft>
                        <a:buClr>
                          <a:srgbClr val="000000"/>
                        </a:buClr>
                        <a:buSzPts val="1000"/>
                        <a:buFont typeface="Arial"/>
                        <a:buNone/>
                      </a:pPr>
                      <a:r>
                        <a:rPr b="1" lang="pt-BR" sz="1000" u="none" cap="none" strike="noStrike">
                          <a:latin typeface="DM Sans"/>
                          <a:ea typeface="DM Sans"/>
                          <a:cs typeface="DM Sans"/>
                          <a:sym typeface="DM Sans"/>
                        </a:rPr>
                        <a:t>exemplo</a:t>
                      </a:r>
                      <a:endParaRPr b="1"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pt-BR" sz="1000" u="none" cap="none" strike="noStrike">
                          <a:latin typeface="DM Sans"/>
                          <a:ea typeface="DM Sans"/>
                          <a:cs typeface="DM Sans"/>
                          <a:sym typeface="DM Sans"/>
                        </a:rPr>
                        <a:t>[1,2,3]</a:t>
                      </a:r>
                      <a:endParaRPr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pt-BR" sz="1000" u="none" cap="none" strike="noStrike">
                          <a:latin typeface="DM Sans"/>
                          <a:ea typeface="DM Sans"/>
                          <a:cs typeface="DM Sans"/>
                          <a:sym typeface="DM Sans"/>
                        </a:rPr>
                        <a:t>{'nome':'joao'}</a:t>
                      </a:r>
                      <a:endParaRPr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pt-BR" sz="1000" u="none" cap="none" strike="noStrike">
                          <a:latin typeface="DM Sans"/>
                          <a:ea typeface="DM Sans"/>
                          <a:cs typeface="DM Sans"/>
                          <a:sym typeface="DM Sans"/>
                        </a:rPr>
                        <a:t>(1,2,3)</a:t>
                      </a:r>
                      <a:endParaRPr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pt-BR" sz="1000" u="none" cap="none" strike="noStrike">
                          <a:latin typeface="DM Sans"/>
                          <a:ea typeface="DM Sans"/>
                          <a:cs typeface="DM Sans"/>
                          <a:sym typeface="DM Sans"/>
                        </a:rPr>
                        <a:t>{1,2,3}</a:t>
                      </a:r>
                      <a:endParaRPr sz="1000" u="none" cap="none" strike="noStrike">
                        <a:latin typeface="DM Sans"/>
                        <a:ea typeface="DM Sans"/>
                        <a:cs typeface="DM Sans"/>
                        <a:sym typeface="DM Sans"/>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
        <p:nvSpPr>
          <p:cNvPr id="573" name="Google Shape;573;p32"/>
          <p:cNvSpPr/>
          <p:nvPr/>
        </p:nvSpPr>
        <p:spPr>
          <a:xfrm>
            <a:off x="517000" y="1464475"/>
            <a:ext cx="20874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32"/>
          <p:cNvSpPr txBox="1"/>
          <p:nvPr>
            <p:ph idx="4294967295" type="title"/>
          </p:nvPr>
        </p:nvSpPr>
        <p:spPr>
          <a:xfrm>
            <a:off x="517000" y="1081675"/>
            <a:ext cx="8028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SzPct val="70707"/>
              <a:buNone/>
            </a:pPr>
            <a:r>
              <a:rPr b="1" lang="pt-BR" sz="4400">
                <a:latin typeface="DM Sans"/>
                <a:ea typeface="DM Sans"/>
                <a:cs typeface="DM Sans"/>
                <a:sym typeface="DM Sans"/>
              </a:rPr>
              <a:t>Resumo</a:t>
            </a:r>
            <a:endParaRPr b="1" sz="4400"/>
          </a:p>
          <a:p>
            <a:pPr indent="0" lvl="0" marL="0" rtl="0" algn="l">
              <a:lnSpc>
                <a:spcPct val="100000"/>
              </a:lnSpc>
              <a:spcBef>
                <a:spcPts val="0"/>
              </a:spcBef>
              <a:spcAft>
                <a:spcPts val="0"/>
              </a:spcAft>
              <a:buSzPct val="111111"/>
              <a:buNone/>
            </a:pPr>
            <a:r>
              <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3"/>
          <p:cNvSpPr/>
          <p:nvPr/>
        </p:nvSpPr>
        <p:spPr>
          <a:xfrm>
            <a:off x="517000" y="1464475"/>
            <a:ext cx="2706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0" name="Google Shape;580;p33"/>
          <p:cNvPicPr preferRelativeResize="0"/>
          <p:nvPr/>
        </p:nvPicPr>
        <p:blipFill rotWithShape="1">
          <a:blip r:embed="rId3">
            <a:alphaModFix/>
          </a:blip>
          <a:srcRect b="2618" l="0" r="11582" t="0"/>
          <a:stretch/>
        </p:blipFill>
        <p:spPr>
          <a:xfrm>
            <a:off x="5846400" y="0"/>
            <a:ext cx="3297600" cy="5144399"/>
          </a:xfrm>
          <a:prstGeom prst="rect">
            <a:avLst/>
          </a:prstGeom>
          <a:noFill/>
          <a:ln>
            <a:noFill/>
          </a:ln>
        </p:spPr>
      </p:pic>
      <p:pic>
        <p:nvPicPr>
          <p:cNvPr id="581" name="Google Shape;581;p33"/>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82" name="Google Shape;582;p3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Indexação</a:t>
            </a:r>
            <a:endParaRPr b="1" i="0" sz="4000" u="none" cap="none" strike="noStrike">
              <a:solidFill>
                <a:schemeClr val="dk1"/>
              </a:solidFill>
              <a:latin typeface="DM Sans"/>
              <a:ea typeface="DM Sans"/>
              <a:cs typeface="DM Sans"/>
              <a:sym typeface="DM Sans"/>
            </a:endParaRPr>
          </a:p>
        </p:txBody>
      </p:sp>
      <p:sp>
        <p:nvSpPr>
          <p:cNvPr id="583" name="Google Shape;583;p33"/>
          <p:cNvSpPr txBox="1"/>
          <p:nvPr/>
        </p:nvSpPr>
        <p:spPr>
          <a:xfrm>
            <a:off x="457725" y="2420875"/>
            <a:ext cx="47301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A </a:t>
            </a:r>
            <a:r>
              <a:rPr b="1" i="0" lang="pt-BR" sz="1350" u="none" cap="none" strike="noStrike">
                <a:solidFill>
                  <a:schemeClr val="dk1"/>
                </a:solidFill>
                <a:highlight>
                  <a:srgbClr val="EAFF6A"/>
                </a:highlight>
                <a:latin typeface="DM Sans"/>
                <a:ea typeface="DM Sans"/>
                <a:cs typeface="DM Sans"/>
                <a:sym typeface="DM Sans"/>
              </a:rPr>
              <a:t>indexação</a:t>
            </a:r>
            <a:r>
              <a:rPr b="0" i="0" lang="pt-BR" sz="1350" u="none" cap="none" strike="noStrike">
                <a:solidFill>
                  <a:schemeClr val="dk1"/>
                </a:solidFill>
                <a:latin typeface="DM Sans"/>
                <a:ea typeface="DM Sans"/>
                <a:cs typeface="DM Sans"/>
                <a:sym typeface="DM Sans"/>
              </a:rPr>
              <a:t> em listas </a:t>
            </a:r>
            <a:r>
              <a:rPr b="1" i="0" lang="pt-BR" sz="1350" u="none" cap="none" strike="noStrike">
                <a:solidFill>
                  <a:schemeClr val="dk1"/>
                </a:solidFill>
                <a:latin typeface="DM Sans"/>
                <a:ea typeface="DM Sans"/>
                <a:cs typeface="DM Sans"/>
                <a:sym typeface="DM Sans"/>
              </a:rPr>
              <a:t>começa em 0</a:t>
            </a:r>
            <a:r>
              <a:rPr b="0" i="0" lang="pt-BR" sz="1350" u="none" cap="none" strike="noStrike">
                <a:solidFill>
                  <a:schemeClr val="dk1"/>
                </a:solidFill>
                <a:latin typeface="DM Sans"/>
                <a:ea typeface="DM Sans"/>
                <a:cs typeface="DM Sans"/>
                <a:sym typeface="DM Sans"/>
              </a:rPr>
              <a:t>. Isso significa que o primeiro elemento da lista é acessado com o índice 0, o segundo elemento com o índice 1, e assim por diante.</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Também é possível indexar uma lista a partir do final, utilizando índices negativos. O índice -1 corresponde ao último elemento da lista, o índice -2 ao penúltimo elemento, e assim por diante.</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chemeClr val="dk1"/>
              </a:solidFill>
              <a:highlight>
                <a:srgbClr val="EAFF6A"/>
              </a:highlight>
              <a:latin typeface="DM Sans"/>
              <a:ea typeface="DM Sans"/>
              <a:cs typeface="DM Sans"/>
              <a:sym typeface="DM Sans"/>
            </a:endParaRPr>
          </a:p>
        </p:txBody>
      </p:sp>
      <p:pic>
        <p:nvPicPr>
          <p:cNvPr id="584" name="Google Shape;584;p33"/>
          <p:cNvPicPr preferRelativeResize="0"/>
          <p:nvPr/>
        </p:nvPicPr>
        <p:blipFill rotWithShape="1">
          <a:blip r:embed="rId5">
            <a:alphaModFix/>
          </a:blip>
          <a:srcRect b="0" l="0" r="0" t="0"/>
          <a:stretch/>
        </p:blipFill>
        <p:spPr>
          <a:xfrm>
            <a:off x="5994950" y="1221225"/>
            <a:ext cx="2712575" cy="1319386"/>
          </a:xfrm>
          <a:prstGeom prst="rect">
            <a:avLst/>
          </a:prstGeom>
          <a:noFill/>
          <a:ln>
            <a:noFill/>
          </a:ln>
        </p:spPr>
      </p:pic>
      <p:pic>
        <p:nvPicPr>
          <p:cNvPr id="585" name="Google Shape;585;p33"/>
          <p:cNvPicPr preferRelativeResize="0"/>
          <p:nvPr/>
        </p:nvPicPr>
        <p:blipFill rotWithShape="1">
          <a:blip r:embed="rId6">
            <a:alphaModFix/>
          </a:blip>
          <a:srcRect b="0" l="0" r="0" t="0"/>
          <a:stretch/>
        </p:blipFill>
        <p:spPr>
          <a:xfrm>
            <a:off x="5994951" y="2700597"/>
            <a:ext cx="2533213" cy="150317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34"/>
          <p:cNvSpPr/>
          <p:nvPr/>
        </p:nvSpPr>
        <p:spPr>
          <a:xfrm>
            <a:off x="517000" y="1464475"/>
            <a:ext cx="2706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1" name="Google Shape;591;p34"/>
          <p:cNvPicPr preferRelativeResize="0"/>
          <p:nvPr/>
        </p:nvPicPr>
        <p:blipFill rotWithShape="1">
          <a:blip r:embed="rId3">
            <a:alphaModFix/>
          </a:blip>
          <a:srcRect b="2618" l="0" r="11582" t="0"/>
          <a:stretch/>
        </p:blipFill>
        <p:spPr>
          <a:xfrm>
            <a:off x="5846400" y="0"/>
            <a:ext cx="3297600" cy="5144399"/>
          </a:xfrm>
          <a:prstGeom prst="rect">
            <a:avLst/>
          </a:prstGeom>
          <a:noFill/>
          <a:ln>
            <a:noFill/>
          </a:ln>
        </p:spPr>
      </p:pic>
      <p:pic>
        <p:nvPicPr>
          <p:cNvPr id="592" name="Google Shape;592;p34"/>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93" name="Google Shape;593;p3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Indexação</a:t>
            </a:r>
            <a:endParaRPr b="1" i="0" sz="4000" u="none" cap="none" strike="noStrike">
              <a:solidFill>
                <a:schemeClr val="dk1"/>
              </a:solidFill>
              <a:latin typeface="DM Sans"/>
              <a:ea typeface="DM Sans"/>
              <a:cs typeface="DM Sans"/>
              <a:sym typeface="DM Sans"/>
            </a:endParaRPr>
          </a:p>
        </p:txBody>
      </p:sp>
      <p:sp>
        <p:nvSpPr>
          <p:cNvPr id="594" name="Google Shape;594;p34"/>
          <p:cNvSpPr txBox="1"/>
          <p:nvPr/>
        </p:nvSpPr>
        <p:spPr>
          <a:xfrm>
            <a:off x="457725" y="2420875"/>
            <a:ext cx="47301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latin typeface="DM Sans"/>
                <a:ea typeface="DM Sans"/>
                <a:cs typeface="DM Sans"/>
                <a:sym typeface="DM Sans"/>
              </a:rPr>
              <a:t>Slicing: </a:t>
            </a:r>
            <a:r>
              <a:rPr b="0" i="0" lang="pt-BR" sz="1350" u="none" cap="none" strike="noStrike">
                <a:solidFill>
                  <a:schemeClr val="dk1"/>
                </a:solidFill>
                <a:latin typeface="DM Sans"/>
                <a:ea typeface="DM Sans"/>
                <a:cs typeface="DM Sans"/>
                <a:sym typeface="DM Sans"/>
              </a:rPr>
              <a:t>a indexação de lista também permite o fatiamento de listas (slicing), ou seja, a extração de uma sublista. O fatiamento é feito utilizando o operador de dois pontos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latin typeface="DM Sans"/>
                <a:ea typeface="DM Sans"/>
                <a:cs typeface="DM Sans"/>
                <a:sym typeface="DM Sans"/>
              </a:rPr>
              <a:t>len: </a:t>
            </a:r>
            <a:r>
              <a:rPr b="0" i="0" lang="pt-BR" sz="1350" u="none" cap="none" strike="noStrike">
                <a:solidFill>
                  <a:schemeClr val="dk1"/>
                </a:solidFill>
                <a:latin typeface="DM Sans"/>
                <a:ea typeface="DM Sans"/>
                <a:cs typeface="DM Sans"/>
                <a:sym typeface="DM Sans"/>
              </a:rPr>
              <a:t>retorna o número de itens de um objeto. Essa função pode ser usada em objetos como strings, listas, tuplas, dicionários, conjuntos, entre outros.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pic>
        <p:nvPicPr>
          <p:cNvPr id="595" name="Google Shape;595;p34"/>
          <p:cNvPicPr preferRelativeResize="0"/>
          <p:nvPr/>
        </p:nvPicPr>
        <p:blipFill rotWithShape="1">
          <a:blip r:embed="rId5">
            <a:alphaModFix/>
          </a:blip>
          <a:srcRect b="0" l="0" r="0" t="0"/>
          <a:stretch/>
        </p:blipFill>
        <p:spPr>
          <a:xfrm>
            <a:off x="6154550" y="1135000"/>
            <a:ext cx="2485451" cy="1817475"/>
          </a:xfrm>
          <a:prstGeom prst="rect">
            <a:avLst/>
          </a:prstGeom>
          <a:noFill/>
          <a:ln>
            <a:noFill/>
          </a:ln>
        </p:spPr>
      </p:pic>
      <p:pic>
        <p:nvPicPr>
          <p:cNvPr id="596" name="Google Shape;596;p34"/>
          <p:cNvPicPr preferRelativeResize="0"/>
          <p:nvPr/>
        </p:nvPicPr>
        <p:blipFill rotWithShape="1">
          <a:blip r:embed="rId6">
            <a:alphaModFix/>
          </a:blip>
          <a:srcRect b="0" l="0" r="0" t="0"/>
          <a:stretch/>
        </p:blipFill>
        <p:spPr>
          <a:xfrm>
            <a:off x="6221450" y="3359033"/>
            <a:ext cx="1669981" cy="92669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35"/>
          <p:cNvSpPr/>
          <p:nvPr/>
        </p:nvSpPr>
        <p:spPr>
          <a:xfrm>
            <a:off x="517000" y="1464475"/>
            <a:ext cx="2706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2" name="Google Shape;602;p35"/>
          <p:cNvPicPr preferRelativeResize="0"/>
          <p:nvPr/>
        </p:nvPicPr>
        <p:blipFill rotWithShape="1">
          <a:blip r:embed="rId3">
            <a:alphaModFix/>
          </a:blip>
          <a:srcRect b="2618" l="0" r="11582" t="0"/>
          <a:stretch/>
        </p:blipFill>
        <p:spPr>
          <a:xfrm>
            <a:off x="5846400" y="0"/>
            <a:ext cx="3297600" cy="5144399"/>
          </a:xfrm>
          <a:prstGeom prst="rect">
            <a:avLst/>
          </a:prstGeom>
          <a:noFill/>
          <a:ln>
            <a:noFill/>
          </a:ln>
        </p:spPr>
      </p:pic>
      <p:pic>
        <p:nvPicPr>
          <p:cNvPr id="603" name="Google Shape;603;p3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04" name="Google Shape;604;p3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Indexação</a:t>
            </a:r>
            <a:endParaRPr b="1" i="0" sz="4000" u="none" cap="none" strike="noStrike">
              <a:solidFill>
                <a:schemeClr val="dk1"/>
              </a:solidFill>
              <a:latin typeface="DM Sans"/>
              <a:ea typeface="DM Sans"/>
              <a:cs typeface="DM Sans"/>
              <a:sym typeface="DM Sans"/>
            </a:endParaRPr>
          </a:p>
        </p:txBody>
      </p:sp>
      <p:sp>
        <p:nvSpPr>
          <p:cNvPr id="605" name="Google Shape;605;p35"/>
          <p:cNvSpPr txBox="1"/>
          <p:nvPr/>
        </p:nvSpPr>
        <p:spPr>
          <a:xfrm>
            <a:off x="457725" y="2420875"/>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latin typeface="DM Sans"/>
                <a:ea typeface="DM Sans"/>
                <a:cs typeface="DM Sans"/>
                <a:sym typeface="DM Sans"/>
              </a:rPr>
              <a:t>Indexação multidimensional: </a:t>
            </a:r>
            <a:r>
              <a:rPr b="0" i="0" lang="pt-BR" sz="1350" u="none" cap="none" strike="noStrike">
                <a:solidFill>
                  <a:schemeClr val="dk1"/>
                </a:solidFill>
                <a:latin typeface="DM Sans"/>
                <a:ea typeface="DM Sans"/>
                <a:cs typeface="DM Sans"/>
                <a:sym typeface="DM Sans"/>
              </a:rPr>
              <a:t>refere-se à capacidade de acessar elementos em estruturas de dados com mais de uma dimensão.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A indexação multidimensional é fundamental para o processamento de dados complexos, como imagens.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pic>
        <p:nvPicPr>
          <p:cNvPr id="606" name="Google Shape;606;p35"/>
          <p:cNvPicPr preferRelativeResize="0"/>
          <p:nvPr/>
        </p:nvPicPr>
        <p:blipFill rotWithShape="1">
          <a:blip r:embed="rId5">
            <a:alphaModFix/>
          </a:blip>
          <a:srcRect b="0" l="0" r="0" t="0"/>
          <a:stretch/>
        </p:blipFill>
        <p:spPr>
          <a:xfrm>
            <a:off x="5999499" y="381850"/>
            <a:ext cx="2847751" cy="2189900"/>
          </a:xfrm>
          <a:prstGeom prst="rect">
            <a:avLst/>
          </a:prstGeom>
          <a:noFill/>
          <a:ln>
            <a:noFill/>
          </a:ln>
        </p:spPr>
      </p:pic>
      <p:pic>
        <p:nvPicPr>
          <p:cNvPr id="607" name="Google Shape;607;p35"/>
          <p:cNvPicPr preferRelativeResize="0"/>
          <p:nvPr/>
        </p:nvPicPr>
        <p:blipFill rotWithShape="1">
          <a:blip r:embed="rId6">
            <a:alphaModFix/>
          </a:blip>
          <a:srcRect b="0" l="0" r="0" t="0"/>
          <a:stretch/>
        </p:blipFill>
        <p:spPr>
          <a:xfrm>
            <a:off x="5999500" y="2744550"/>
            <a:ext cx="2962651" cy="165400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1" name="Shape 611"/>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612" name="Google Shape;612;p36"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613" name="Google Shape;613;p36"/>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614" name="Google Shape;614;p36"/>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37"/>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620" name="Google Shape;620;p37"/>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621" name="Google Shape;621;p37"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38"/>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Operações com string</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39"/>
          <p:cNvPicPr preferRelativeResize="0"/>
          <p:nvPr/>
        </p:nvPicPr>
        <p:blipFill rotWithShape="1">
          <a:blip r:embed="rId3">
            <a:alphaModFix/>
          </a:blip>
          <a:srcRect b="2618" l="0" r="11582" t="0"/>
          <a:stretch/>
        </p:blipFill>
        <p:spPr>
          <a:xfrm>
            <a:off x="5846400" y="0"/>
            <a:ext cx="3297600" cy="5144399"/>
          </a:xfrm>
          <a:prstGeom prst="rect">
            <a:avLst/>
          </a:prstGeom>
          <a:noFill/>
          <a:ln>
            <a:noFill/>
          </a:ln>
        </p:spPr>
      </p:pic>
      <p:pic>
        <p:nvPicPr>
          <p:cNvPr id="632" name="Google Shape;632;p3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33" name="Google Shape;633;p3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Operações com string</a:t>
            </a:r>
            <a:endParaRPr b="1" i="0" sz="4000" u="none" cap="none" strike="noStrike">
              <a:solidFill>
                <a:schemeClr val="dk1"/>
              </a:solidFill>
              <a:latin typeface="DM Sans"/>
              <a:ea typeface="DM Sans"/>
              <a:cs typeface="DM Sans"/>
              <a:sym typeface="DM Sans"/>
            </a:endParaRPr>
          </a:p>
        </p:txBody>
      </p:sp>
      <p:sp>
        <p:nvSpPr>
          <p:cNvPr id="634" name="Google Shape;634;p39"/>
          <p:cNvSpPr txBox="1"/>
          <p:nvPr/>
        </p:nvSpPr>
        <p:spPr>
          <a:xfrm>
            <a:off x="457725" y="2420875"/>
            <a:ext cx="4730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latin typeface="DM Sans"/>
                <a:ea typeface="DM Sans"/>
                <a:cs typeface="DM Sans"/>
                <a:sym typeface="DM Sans"/>
              </a:rPr>
              <a:t>Concatenação </a:t>
            </a:r>
            <a:r>
              <a:rPr b="0" i="0" lang="pt-BR" sz="1350" u="none" cap="none" strike="noStrike">
                <a:solidFill>
                  <a:schemeClr val="dk1"/>
                </a:solidFill>
                <a:latin typeface="DM Sans"/>
                <a:ea typeface="DM Sans"/>
                <a:cs typeface="DM Sans"/>
                <a:sym typeface="DM Sans"/>
              </a:rPr>
              <a:t>de strings: é possível </a:t>
            </a:r>
            <a:r>
              <a:rPr b="1" i="0" lang="pt-BR" sz="1350" u="none" cap="none" strike="noStrike">
                <a:solidFill>
                  <a:schemeClr val="dk1"/>
                </a:solidFill>
                <a:latin typeface="DM Sans"/>
                <a:ea typeface="DM Sans"/>
                <a:cs typeface="DM Sans"/>
                <a:sym typeface="DM Sans"/>
              </a:rPr>
              <a:t>concatenar duas ou mais strings </a:t>
            </a:r>
            <a:r>
              <a:rPr b="0" i="0" lang="pt-BR" sz="1350" u="none" cap="none" strike="noStrike">
                <a:solidFill>
                  <a:schemeClr val="dk1"/>
                </a:solidFill>
                <a:latin typeface="DM Sans"/>
                <a:ea typeface="DM Sans"/>
                <a:cs typeface="DM Sans"/>
                <a:sym typeface="DM Sans"/>
              </a:rPr>
              <a:t>utilizando o operador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p:txBody>
      </p:sp>
      <p:pic>
        <p:nvPicPr>
          <p:cNvPr id="635" name="Google Shape;635;p39"/>
          <p:cNvPicPr preferRelativeResize="0"/>
          <p:nvPr/>
        </p:nvPicPr>
        <p:blipFill rotWithShape="1">
          <a:blip r:embed="rId5">
            <a:alphaModFix/>
          </a:blip>
          <a:srcRect b="0" l="0" r="0" t="0"/>
          <a:stretch/>
        </p:blipFill>
        <p:spPr>
          <a:xfrm>
            <a:off x="5946950" y="1124400"/>
            <a:ext cx="2712595" cy="986801"/>
          </a:xfrm>
          <a:prstGeom prst="rect">
            <a:avLst/>
          </a:prstGeom>
          <a:noFill/>
          <a:ln>
            <a:noFill/>
          </a:ln>
        </p:spPr>
      </p:pic>
      <p:pic>
        <p:nvPicPr>
          <p:cNvPr id="636" name="Google Shape;636;p39"/>
          <p:cNvPicPr preferRelativeResize="0"/>
          <p:nvPr/>
        </p:nvPicPr>
        <p:blipFill rotWithShape="1">
          <a:blip r:embed="rId6">
            <a:alphaModFix/>
          </a:blip>
          <a:srcRect b="0" l="0" r="0" t="0"/>
          <a:stretch/>
        </p:blipFill>
        <p:spPr>
          <a:xfrm>
            <a:off x="5895651" y="2482380"/>
            <a:ext cx="2815190" cy="1021613"/>
          </a:xfrm>
          <a:prstGeom prst="rect">
            <a:avLst/>
          </a:prstGeom>
          <a:noFill/>
          <a:ln>
            <a:noFill/>
          </a:ln>
        </p:spPr>
      </p:pic>
      <p:sp>
        <p:nvSpPr>
          <p:cNvPr id="637" name="Google Shape;637;p39"/>
          <p:cNvSpPr txBox="1"/>
          <p:nvPr>
            <p:ph idx="4294967295" type="body"/>
          </p:nvPr>
        </p:nvSpPr>
        <p:spPr>
          <a:xfrm>
            <a:off x="5946953" y="3613961"/>
            <a:ext cx="2918700" cy="581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018"/>
              <a:buNone/>
            </a:pPr>
            <a:r>
              <a:rPr lang="pt-BR" sz="1095">
                <a:highlight>
                  <a:srgbClr val="EAFF6A"/>
                </a:highlight>
                <a:latin typeface="DM Sans"/>
                <a:ea typeface="DM Sans"/>
                <a:cs typeface="DM Sans"/>
                <a:sym typeface="DM Sans"/>
              </a:rPr>
              <a:t>Diferentes formas de </a:t>
            </a:r>
            <a:r>
              <a:rPr b="1" lang="pt-BR" sz="1095">
                <a:highlight>
                  <a:srgbClr val="EAFF6A"/>
                </a:highlight>
                <a:latin typeface="DM Sans"/>
                <a:ea typeface="DM Sans"/>
                <a:cs typeface="DM Sans"/>
                <a:sym typeface="DM Sans"/>
              </a:rPr>
              <a:t>formatação</a:t>
            </a:r>
            <a:r>
              <a:rPr lang="pt-BR" sz="1095">
                <a:highlight>
                  <a:srgbClr val="EAFF6A"/>
                </a:highlight>
                <a:latin typeface="DM Sans"/>
                <a:ea typeface="DM Sans"/>
                <a:cs typeface="DM Sans"/>
                <a:sym typeface="DM Sans"/>
              </a:rPr>
              <a:t>.</a:t>
            </a:r>
            <a:endParaRPr sz="1095">
              <a:highlight>
                <a:srgbClr val="EAFF6A"/>
              </a:highlight>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
          <p:cNvSpPr txBox="1"/>
          <p:nvPr/>
        </p:nvSpPr>
        <p:spPr>
          <a:xfrm>
            <a:off x="1461300" y="18509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Alguma dúvida sobre a última aula?</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40"/>
          <p:cNvPicPr preferRelativeResize="0"/>
          <p:nvPr/>
        </p:nvPicPr>
        <p:blipFill rotWithShape="1">
          <a:blip r:embed="rId3">
            <a:alphaModFix/>
          </a:blip>
          <a:srcRect b="2618" l="0" r="11582" t="0"/>
          <a:stretch/>
        </p:blipFill>
        <p:spPr>
          <a:xfrm>
            <a:off x="5846400" y="0"/>
            <a:ext cx="3297600" cy="5144399"/>
          </a:xfrm>
          <a:prstGeom prst="rect">
            <a:avLst/>
          </a:prstGeom>
          <a:noFill/>
          <a:ln>
            <a:noFill/>
          </a:ln>
        </p:spPr>
      </p:pic>
      <p:pic>
        <p:nvPicPr>
          <p:cNvPr id="643" name="Google Shape;643;p4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44" name="Google Shape;644;p40"/>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Operações com string</a:t>
            </a:r>
            <a:endParaRPr b="1" i="0" sz="4000" u="none" cap="none" strike="noStrike">
              <a:solidFill>
                <a:schemeClr val="dk1"/>
              </a:solidFill>
              <a:latin typeface="DM Sans"/>
              <a:ea typeface="DM Sans"/>
              <a:cs typeface="DM Sans"/>
              <a:sym typeface="DM Sans"/>
            </a:endParaRPr>
          </a:p>
        </p:txBody>
      </p:sp>
      <p:sp>
        <p:nvSpPr>
          <p:cNvPr id="645" name="Google Shape;645;p40"/>
          <p:cNvSpPr txBox="1"/>
          <p:nvPr/>
        </p:nvSpPr>
        <p:spPr>
          <a:xfrm>
            <a:off x="457725" y="2420875"/>
            <a:ext cx="4730100" cy="1440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1" i="0" lang="pt-BR" sz="1350" u="none" cap="none" strike="noStrike">
                <a:solidFill>
                  <a:schemeClr val="dk1"/>
                </a:solidFill>
                <a:latin typeface="DM Sans"/>
                <a:ea typeface="DM Sans"/>
                <a:cs typeface="DM Sans"/>
                <a:sym typeface="DM Sans"/>
              </a:rPr>
              <a:t>Indexação: </a:t>
            </a:r>
            <a:r>
              <a:rPr b="0" i="0" lang="pt-BR" sz="1350" u="none" cap="none" strike="noStrike">
                <a:solidFill>
                  <a:schemeClr val="dk1"/>
                </a:solidFill>
                <a:latin typeface="DM Sans"/>
                <a:ea typeface="DM Sans"/>
                <a:cs typeface="DM Sans"/>
                <a:sym typeface="DM Sans"/>
              </a:rPr>
              <a:t>é possível </a:t>
            </a:r>
            <a:r>
              <a:rPr b="1" i="0" lang="pt-BR" sz="1350" u="none" cap="none" strike="noStrike">
                <a:solidFill>
                  <a:schemeClr val="dk1"/>
                </a:solidFill>
                <a:latin typeface="DM Sans"/>
                <a:ea typeface="DM Sans"/>
                <a:cs typeface="DM Sans"/>
                <a:sym typeface="DM Sans"/>
              </a:rPr>
              <a:t>fatiar uma string em partes menores</a:t>
            </a:r>
            <a:r>
              <a:rPr b="0" i="0" lang="pt-BR" sz="1350" u="none" cap="none" strike="noStrike">
                <a:solidFill>
                  <a:schemeClr val="dk1"/>
                </a:solidFill>
                <a:latin typeface="DM Sans"/>
                <a:ea typeface="DM Sans"/>
                <a:cs typeface="DM Sans"/>
                <a:sym typeface="DM Sans"/>
              </a:rPr>
              <a:t> utilizando a sintaxe string[inicio:fim]</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20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p:txBody>
      </p:sp>
      <p:pic>
        <p:nvPicPr>
          <p:cNvPr id="646" name="Google Shape;646;p40"/>
          <p:cNvPicPr preferRelativeResize="0"/>
          <p:nvPr/>
        </p:nvPicPr>
        <p:blipFill rotWithShape="1">
          <a:blip r:embed="rId5">
            <a:alphaModFix/>
          </a:blip>
          <a:srcRect b="0" l="0" r="0" t="0"/>
          <a:stretch/>
        </p:blipFill>
        <p:spPr>
          <a:xfrm>
            <a:off x="6046925" y="1234700"/>
            <a:ext cx="2593075" cy="2493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41"/>
          <p:cNvPicPr preferRelativeResize="0"/>
          <p:nvPr/>
        </p:nvPicPr>
        <p:blipFill rotWithShape="1">
          <a:blip r:embed="rId3">
            <a:alphaModFix/>
          </a:blip>
          <a:srcRect b="2618" l="0" r="11582" t="0"/>
          <a:stretch/>
        </p:blipFill>
        <p:spPr>
          <a:xfrm>
            <a:off x="5846400" y="0"/>
            <a:ext cx="3297600" cy="5144399"/>
          </a:xfrm>
          <a:prstGeom prst="rect">
            <a:avLst/>
          </a:prstGeom>
          <a:noFill/>
          <a:ln>
            <a:noFill/>
          </a:ln>
        </p:spPr>
      </p:pic>
      <p:pic>
        <p:nvPicPr>
          <p:cNvPr id="652" name="Google Shape;652;p41"/>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53" name="Google Shape;653;p41"/>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Operações com string</a:t>
            </a:r>
            <a:endParaRPr b="1" i="0" sz="4000" u="none" cap="none" strike="noStrike">
              <a:solidFill>
                <a:schemeClr val="dk1"/>
              </a:solidFill>
              <a:latin typeface="DM Sans"/>
              <a:ea typeface="DM Sans"/>
              <a:cs typeface="DM Sans"/>
              <a:sym typeface="DM Sans"/>
            </a:endParaRPr>
          </a:p>
        </p:txBody>
      </p:sp>
      <p:sp>
        <p:nvSpPr>
          <p:cNvPr id="654" name="Google Shape;654;p41"/>
          <p:cNvSpPr txBox="1"/>
          <p:nvPr/>
        </p:nvSpPr>
        <p:spPr>
          <a:xfrm>
            <a:off x="378700" y="2571750"/>
            <a:ext cx="4730100" cy="1263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1" i="0" lang="pt-BR" sz="1350" u="none" cap="none" strike="noStrike">
                <a:solidFill>
                  <a:schemeClr val="dk1"/>
                </a:solidFill>
                <a:latin typeface="DM Sans"/>
                <a:ea typeface="DM Sans"/>
                <a:cs typeface="DM Sans"/>
                <a:sym typeface="DM Sans"/>
              </a:rPr>
              <a:t>Replace: substituir um caractere ou uma sequência de caracteres em uma string</a:t>
            </a:r>
            <a:r>
              <a:rPr b="0" i="0" lang="pt-BR" sz="1350" u="none" cap="none" strike="noStrike">
                <a:solidFill>
                  <a:schemeClr val="dk1"/>
                </a:solidFill>
                <a:latin typeface="DM Sans"/>
                <a:ea typeface="DM Sans"/>
                <a:cs typeface="DM Sans"/>
                <a:sym typeface="DM Sans"/>
              </a:rPr>
              <a:t> utilizando o método "replace".</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1200"/>
              </a:spcBef>
              <a:spcAft>
                <a:spcPts val="1200"/>
              </a:spcAft>
              <a:buClr>
                <a:srgbClr val="000000"/>
              </a:buClr>
              <a:buSzPts val="1350"/>
              <a:buFont typeface="Arial"/>
              <a:buNone/>
            </a:pPr>
            <a:r>
              <a:rPr b="1" i="0" lang="pt-BR" sz="1350" u="none" cap="none" strike="noStrike">
                <a:solidFill>
                  <a:schemeClr val="dk1"/>
                </a:solidFill>
                <a:latin typeface="DM Sans"/>
                <a:ea typeface="DM Sans"/>
                <a:cs typeface="DM Sans"/>
                <a:sym typeface="DM Sans"/>
              </a:rPr>
              <a:t>Strip</a:t>
            </a:r>
            <a:r>
              <a:rPr b="0" i="0" lang="pt-BR" sz="1350" u="none" cap="none" strike="noStrike">
                <a:solidFill>
                  <a:schemeClr val="dk1"/>
                </a:solidFill>
                <a:latin typeface="DM Sans"/>
                <a:ea typeface="DM Sans"/>
                <a:cs typeface="DM Sans"/>
                <a:sym typeface="DM Sans"/>
              </a:rPr>
              <a:t>: utilizada para </a:t>
            </a:r>
            <a:r>
              <a:rPr b="1" i="0" lang="pt-BR" sz="1350" u="none" cap="none" strike="noStrike">
                <a:solidFill>
                  <a:schemeClr val="dk1"/>
                </a:solidFill>
                <a:latin typeface="DM Sans"/>
                <a:ea typeface="DM Sans"/>
                <a:cs typeface="DM Sans"/>
                <a:sym typeface="DM Sans"/>
              </a:rPr>
              <a:t>remover espaços em branco e caracteres especiais do início e fim de uma string</a:t>
            </a:r>
            <a:r>
              <a:rPr b="0" i="0" lang="pt-BR" sz="1350" u="none" cap="none" strike="noStrike">
                <a:solidFill>
                  <a:schemeClr val="dk1"/>
                </a:solidFill>
                <a:latin typeface="DM Sans"/>
                <a:ea typeface="DM Sans"/>
                <a:cs typeface="DM Sans"/>
                <a:sym typeface="DM Sans"/>
              </a:rPr>
              <a:t>. </a:t>
            </a:r>
            <a:endParaRPr b="1" i="0" sz="1350" u="none" cap="none" strike="noStrike">
              <a:solidFill>
                <a:schemeClr val="dk1"/>
              </a:solidFill>
              <a:latin typeface="DM Sans"/>
              <a:ea typeface="DM Sans"/>
              <a:cs typeface="DM Sans"/>
              <a:sym typeface="DM Sans"/>
            </a:endParaRPr>
          </a:p>
        </p:txBody>
      </p:sp>
      <p:pic>
        <p:nvPicPr>
          <p:cNvPr id="655" name="Google Shape;655;p41"/>
          <p:cNvPicPr preferRelativeResize="0"/>
          <p:nvPr/>
        </p:nvPicPr>
        <p:blipFill rotWithShape="1">
          <a:blip r:embed="rId5">
            <a:alphaModFix/>
          </a:blip>
          <a:srcRect b="0" l="0" r="0" t="0"/>
          <a:stretch/>
        </p:blipFill>
        <p:spPr>
          <a:xfrm>
            <a:off x="5342400" y="1144059"/>
            <a:ext cx="3297600" cy="1146991"/>
          </a:xfrm>
          <a:prstGeom prst="rect">
            <a:avLst/>
          </a:prstGeom>
          <a:noFill/>
          <a:ln>
            <a:noFill/>
          </a:ln>
        </p:spPr>
      </p:pic>
      <p:pic>
        <p:nvPicPr>
          <p:cNvPr id="656" name="Google Shape;656;p41"/>
          <p:cNvPicPr preferRelativeResize="0"/>
          <p:nvPr/>
        </p:nvPicPr>
        <p:blipFill rotWithShape="1">
          <a:blip r:embed="rId6">
            <a:alphaModFix/>
          </a:blip>
          <a:srcRect b="0" l="0" r="0" t="0"/>
          <a:stretch/>
        </p:blipFill>
        <p:spPr>
          <a:xfrm>
            <a:off x="6047569" y="2491026"/>
            <a:ext cx="2538306" cy="1293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42"/>
          <p:cNvPicPr preferRelativeResize="0"/>
          <p:nvPr/>
        </p:nvPicPr>
        <p:blipFill rotWithShape="1">
          <a:blip r:embed="rId3">
            <a:alphaModFix/>
          </a:blip>
          <a:srcRect b="2618" l="0" r="11582" t="0"/>
          <a:stretch/>
        </p:blipFill>
        <p:spPr>
          <a:xfrm>
            <a:off x="5846400" y="0"/>
            <a:ext cx="3297600" cy="5144399"/>
          </a:xfrm>
          <a:prstGeom prst="rect">
            <a:avLst/>
          </a:prstGeom>
          <a:noFill/>
          <a:ln>
            <a:noFill/>
          </a:ln>
        </p:spPr>
      </p:pic>
      <p:pic>
        <p:nvPicPr>
          <p:cNvPr id="662" name="Google Shape;662;p42"/>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63" name="Google Shape;663;p42"/>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Operações com string</a:t>
            </a:r>
            <a:endParaRPr b="1" i="0" sz="4000" u="none" cap="none" strike="noStrike">
              <a:solidFill>
                <a:schemeClr val="dk1"/>
              </a:solidFill>
              <a:latin typeface="DM Sans"/>
              <a:ea typeface="DM Sans"/>
              <a:cs typeface="DM Sans"/>
              <a:sym typeface="DM Sans"/>
            </a:endParaRPr>
          </a:p>
        </p:txBody>
      </p:sp>
      <p:sp>
        <p:nvSpPr>
          <p:cNvPr id="664" name="Google Shape;664;p42"/>
          <p:cNvSpPr txBox="1"/>
          <p:nvPr/>
        </p:nvSpPr>
        <p:spPr>
          <a:xfrm>
            <a:off x="378700" y="2571750"/>
            <a:ext cx="4193400" cy="110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350"/>
              <a:buFont typeface="Arial"/>
              <a:buNone/>
            </a:pPr>
            <a:r>
              <a:rPr b="1" i="0" lang="pt-BR" sz="1350" u="none" cap="none" strike="noStrike">
                <a:solidFill>
                  <a:schemeClr val="dk1"/>
                </a:solidFill>
                <a:latin typeface="DM Sans"/>
                <a:ea typeface="DM Sans"/>
                <a:cs typeface="DM Sans"/>
                <a:sym typeface="DM Sans"/>
              </a:rPr>
              <a:t>split: dividir uma string em uma lista de substrings</a:t>
            </a:r>
            <a:r>
              <a:rPr b="0" i="0" lang="pt-BR" sz="1350" u="none" cap="none" strike="noStrike">
                <a:solidFill>
                  <a:schemeClr val="dk1"/>
                </a:solidFill>
                <a:latin typeface="DM Sans"/>
                <a:ea typeface="DM Sans"/>
                <a:cs typeface="DM Sans"/>
                <a:sym typeface="DM Sans"/>
              </a:rPr>
              <a:t>, utilizando um separador específico. O separador é definido como um argumento da função e, por padrão, é o espaço em branco.</a:t>
            </a:r>
            <a:endParaRPr b="1" i="0" sz="1350" u="none" cap="none" strike="noStrike">
              <a:solidFill>
                <a:schemeClr val="dk1"/>
              </a:solidFill>
              <a:latin typeface="DM Sans"/>
              <a:ea typeface="DM Sans"/>
              <a:cs typeface="DM Sans"/>
              <a:sym typeface="DM Sans"/>
            </a:endParaRPr>
          </a:p>
        </p:txBody>
      </p:sp>
      <p:pic>
        <p:nvPicPr>
          <p:cNvPr id="665" name="Google Shape;665;p42"/>
          <p:cNvPicPr preferRelativeResize="0"/>
          <p:nvPr/>
        </p:nvPicPr>
        <p:blipFill rotWithShape="1">
          <a:blip r:embed="rId5">
            <a:alphaModFix/>
          </a:blip>
          <a:srcRect b="0" l="0" r="0" t="0"/>
          <a:stretch/>
        </p:blipFill>
        <p:spPr>
          <a:xfrm>
            <a:off x="5963564" y="1557975"/>
            <a:ext cx="2635760" cy="739925"/>
          </a:xfrm>
          <a:prstGeom prst="rect">
            <a:avLst/>
          </a:prstGeom>
          <a:noFill/>
          <a:ln>
            <a:noFill/>
          </a:ln>
        </p:spPr>
      </p:pic>
      <p:pic>
        <p:nvPicPr>
          <p:cNvPr id="666" name="Google Shape;666;p42"/>
          <p:cNvPicPr preferRelativeResize="0"/>
          <p:nvPr/>
        </p:nvPicPr>
        <p:blipFill rotWithShape="1">
          <a:blip r:embed="rId6">
            <a:alphaModFix/>
          </a:blip>
          <a:srcRect b="0" l="0" r="0" t="0"/>
          <a:stretch/>
        </p:blipFill>
        <p:spPr>
          <a:xfrm>
            <a:off x="4891503" y="2756476"/>
            <a:ext cx="3707825" cy="73993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43"/>
          <p:cNvPicPr preferRelativeResize="0"/>
          <p:nvPr/>
        </p:nvPicPr>
        <p:blipFill rotWithShape="1">
          <a:blip r:embed="rId3">
            <a:alphaModFix/>
          </a:blip>
          <a:srcRect b="2618" l="0" r="11582" t="0"/>
          <a:stretch/>
        </p:blipFill>
        <p:spPr>
          <a:xfrm>
            <a:off x="5846400" y="0"/>
            <a:ext cx="3297600" cy="5144399"/>
          </a:xfrm>
          <a:prstGeom prst="rect">
            <a:avLst/>
          </a:prstGeom>
          <a:noFill/>
          <a:ln>
            <a:noFill/>
          </a:ln>
        </p:spPr>
      </p:pic>
      <p:pic>
        <p:nvPicPr>
          <p:cNvPr id="672" name="Google Shape;672;p43"/>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73" name="Google Shape;673;p43"/>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Operações com string</a:t>
            </a:r>
            <a:endParaRPr b="1" i="0" sz="4000" u="none" cap="none" strike="noStrike">
              <a:solidFill>
                <a:schemeClr val="dk1"/>
              </a:solidFill>
              <a:latin typeface="DM Sans"/>
              <a:ea typeface="DM Sans"/>
              <a:cs typeface="DM Sans"/>
              <a:sym typeface="DM Sans"/>
            </a:endParaRPr>
          </a:p>
        </p:txBody>
      </p:sp>
      <p:sp>
        <p:nvSpPr>
          <p:cNvPr id="674" name="Google Shape;674;p43"/>
          <p:cNvSpPr txBox="1"/>
          <p:nvPr/>
        </p:nvSpPr>
        <p:spPr>
          <a:xfrm>
            <a:off x="378700" y="2571750"/>
            <a:ext cx="4193400" cy="1656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A função </a:t>
            </a:r>
            <a:r>
              <a:rPr b="1" i="0" lang="pt-BR" sz="1350" u="none" cap="none" strike="noStrike">
                <a:solidFill>
                  <a:schemeClr val="dk1"/>
                </a:solidFill>
                <a:latin typeface="DM Sans"/>
                <a:ea typeface="DM Sans"/>
                <a:cs typeface="DM Sans"/>
                <a:sym typeface="DM Sans"/>
              </a:rPr>
              <a:t>upper</a:t>
            </a:r>
            <a:r>
              <a:rPr b="0" i="0" lang="pt-BR" sz="1350" u="none" cap="none" strike="noStrike">
                <a:solidFill>
                  <a:schemeClr val="dk1"/>
                </a:solidFill>
                <a:latin typeface="DM Sans"/>
                <a:ea typeface="DM Sans"/>
                <a:cs typeface="DM Sans"/>
                <a:sym typeface="DM Sans"/>
              </a:rPr>
              <a:t>() </a:t>
            </a:r>
            <a:r>
              <a:rPr b="1" i="0" lang="pt-BR" sz="1350" u="none" cap="none" strike="noStrike">
                <a:solidFill>
                  <a:schemeClr val="dk1"/>
                </a:solidFill>
                <a:latin typeface="DM Sans"/>
                <a:ea typeface="DM Sans"/>
                <a:cs typeface="DM Sans"/>
                <a:sym typeface="DM Sans"/>
              </a:rPr>
              <a:t>transforma todos os caracteres de uma string em letras maiúsculas.</a:t>
            </a:r>
            <a:endParaRPr b="1" i="0" sz="1350" u="none" cap="none" strike="noStrike">
              <a:solidFill>
                <a:schemeClr val="dk1"/>
              </a:solidFill>
              <a:latin typeface="DM Sans"/>
              <a:ea typeface="DM Sans"/>
              <a:cs typeface="DM Sans"/>
              <a:sym typeface="DM Sans"/>
            </a:endParaRPr>
          </a:p>
          <a:p>
            <a:pPr indent="0" lvl="0" marL="0" marR="0" rtl="0" algn="l">
              <a:lnSpc>
                <a:spcPct val="115000"/>
              </a:lnSpc>
              <a:spcBef>
                <a:spcPts val="120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A função </a:t>
            </a:r>
            <a:r>
              <a:rPr b="1" i="0" lang="pt-BR" sz="1350" u="none" cap="none" strike="noStrike">
                <a:solidFill>
                  <a:schemeClr val="dk1"/>
                </a:solidFill>
                <a:latin typeface="DM Sans"/>
                <a:ea typeface="DM Sans"/>
                <a:cs typeface="DM Sans"/>
                <a:sym typeface="DM Sans"/>
              </a:rPr>
              <a:t>lower</a:t>
            </a:r>
            <a:r>
              <a:rPr b="0" i="0" lang="pt-BR" sz="1350" u="none" cap="none" strike="noStrike">
                <a:solidFill>
                  <a:schemeClr val="dk1"/>
                </a:solidFill>
                <a:latin typeface="DM Sans"/>
                <a:ea typeface="DM Sans"/>
                <a:cs typeface="DM Sans"/>
                <a:sym typeface="DM Sans"/>
              </a:rPr>
              <a:t>() </a:t>
            </a:r>
            <a:r>
              <a:rPr b="1" i="0" lang="pt-BR" sz="1350" u="none" cap="none" strike="noStrike">
                <a:solidFill>
                  <a:schemeClr val="dk1"/>
                </a:solidFill>
                <a:latin typeface="DM Sans"/>
                <a:ea typeface="DM Sans"/>
                <a:cs typeface="DM Sans"/>
                <a:sym typeface="DM Sans"/>
              </a:rPr>
              <a:t>transforma todos os caracteres de uma string em letras minúsculas.</a:t>
            </a:r>
            <a:endParaRPr b="1" i="0" sz="1350" u="none" cap="none" strike="noStrike">
              <a:solidFill>
                <a:schemeClr val="dk1"/>
              </a:solidFill>
              <a:latin typeface="DM Sans"/>
              <a:ea typeface="DM Sans"/>
              <a:cs typeface="DM Sans"/>
              <a:sym typeface="DM Sans"/>
            </a:endParaRPr>
          </a:p>
          <a:p>
            <a:pPr indent="0" lvl="0" marL="0" marR="0" rtl="0" algn="l">
              <a:lnSpc>
                <a:spcPct val="115000"/>
              </a:lnSpc>
              <a:spcBef>
                <a:spcPts val="1200"/>
              </a:spcBef>
              <a:spcAft>
                <a:spcPts val="120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p:txBody>
      </p:sp>
      <p:pic>
        <p:nvPicPr>
          <p:cNvPr id="675" name="Google Shape;675;p43"/>
          <p:cNvPicPr preferRelativeResize="0"/>
          <p:nvPr/>
        </p:nvPicPr>
        <p:blipFill rotWithShape="1">
          <a:blip r:embed="rId5">
            <a:alphaModFix/>
          </a:blip>
          <a:srcRect b="0" l="0" r="0" t="0"/>
          <a:stretch/>
        </p:blipFill>
        <p:spPr>
          <a:xfrm>
            <a:off x="6032100" y="1191975"/>
            <a:ext cx="2760300" cy="1322300"/>
          </a:xfrm>
          <a:prstGeom prst="rect">
            <a:avLst/>
          </a:prstGeom>
          <a:noFill/>
          <a:ln>
            <a:noFill/>
          </a:ln>
        </p:spPr>
      </p:pic>
      <p:pic>
        <p:nvPicPr>
          <p:cNvPr id="676" name="Google Shape;676;p43"/>
          <p:cNvPicPr preferRelativeResize="0"/>
          <p:nvPr/>
        </p:nvPicPr>
        <p:blipFill rotWithShape="1">
          <a:blip r:embed="rId6">
            <a:alphaModFix/>
          </a:blip>
          <a:srcRect b="0" l="0" r="0" t="0"/>
          <a:stretch/>
        </p:blipFill>
        <p:spPr>
          <a:xfrm>
            <a:off x="6032100" y="2698349"/>
            <a:ext cx="2760300" cy="131420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grpSp>
        <p:nvGrpSpPr>
          <p:cNvPr id="681" name="Google Shape;681;p44"/>
          <p:cNvGrpSpPr/>
          <p:nvPr/>
        </p:nvGrpSpPr>
        <p:grpSpPr>
          <a:xfrm>
            <a:off x="2172088" y="1852650"/>
            <a:ext cx="197100" cy="197100"/>
            <a:chOff x="2172088" y="1852650"/>
            <a:chExt cx="197100" cy="197100"/>
          </a:xfrm>
        </p:grpSpPr>
        <p:sp>
          <p:nvSpPr>
            <p:cNvPr id="682" name="Google Shape;682;p44"/>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44"/>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4" name="Google Shape;684;p44"/>
          <p:cNvGrpSpPr/>
          <p:nvPr/>
        </p:nvGrpSpPr>
        <p:grpSpPr>
          <a:xfrm>
            <a:off x="2172088" y="2455775"/>
            <a:ext cx="197100" cy="197100"/>
            <a:chOff x="2172088" y="2455775"/>
            <a:chExt cx="197100" cy="197100"/>
          </a:xfrm>
        </p:grpSpPr>
        <p:sp>
          <p:nvSpPr>
            <p:cNvPr id="685" name="Google Shape;685;p44"/>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4"/>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87" name="Google Shape;687;p44"/>
          <p:cNvCxnSpPr>
            <a:endCxn id="685" idx="0"/>
          </p:cNvCxnSpPr>
          <p:nvPr/>
        </p:nvCxnSpPr>
        <p:spPr>
          <a:xfrm>
            <a:off x="2270638" y="2049875"/>
            <a:ext cx="0" cy="405900"/>
          </a:xfrm>
          <a:prstGeom prst="straightConnector1">
            <a:avLst/>
          </a:prstGeom>
          <a:noFill/>
          <a:ln cap="flat" cmpd="sng" w="9525">
            <a:solidFill>
              <a:srgbClr val="DEFC52"/>
            </a:solidFill>
            <a:prstDash val="solid"/>
            <a:round/>
            <a:headEnd len="sm" w="sm" type="none"/>
            <a:tailEnd len="sm" w="sm" type="none"/>
          </a:ln>
        </p:spPr>
      </p:cxnSp>
      <p:sp>
        <p:nvSpPr>
          <p:cNvPr id="688" name="Google Shape;688;p4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Exercício Passo a passo</a:t>
            </a:r>
            <a:endParaRPr b="1" i="0" sz="4000" u="none" cap="none" strike="noStrike">
              <a:solidFill>
                <a:schemeClr val="dk1"/>
              </a:solidFill>
              <a:latin typeface="DM Sans"/>
              <a:ea typeface="DM Sans"/>
              <a:cs typeface="DM Sans"/>
              <a:sym typeface="DM Sans"/>
            </a:endParaRPr>
          </a:p>
        </p:txBody>
      </p:sp>
      <p:sp>
        <p:nvSpPr>
          <p:cNvPr id="689" name="Google Shape;689;p44"/>
          <p:cNvSpPr txBox="1"/>
          <p:nvPr/>
        </p:nvSpPr>
        <p:spPr>
          <a:xfrm>
            <a:off x="2690573" y="17314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latin typeface="DM Sans"/>
                <a:ea typeface="DM Sans"/>
                <a:cs typeface="DM Sans"/>
                <a:sym typeface="DM Sans"/>
              </a:rPr>
              <a:t>1</a:t>
            </a:r>
            <a:r>
              <a:rPr b="0" i="0" lang="pt-BR" sz="1350" u="none" cap="none" strike="noStrike">
                <a:solidFill>
                  <a:schemeClr val="dk1"/>
                </a:solidFill>
                <a:latin typeface="DM Sans"/>
                <a:ea typeface="DM Sans"/>
                <a:cs typeface="DM Sans"/>
                <a:sym typeface="DM Sans"/>
              </a:rPr>
              <a:t> Interpretar o problema</a:t>
            </a:r>
            <a:endParaRPr b="0" i="0" sz="1350" u="none" cap="none" strike="noStrike">
              <a:solidFill>
                <a:schemeClr val="dk1"/>
              </a:solidFill>
              <a:latin typeface="DM Sans"/>
              <a:ea typeface="DM Sans"/>
              <a:cs typeface="DM Sans"/>
              <a:sym typeface="DM Sans"/>
            </a:endParaRPr>
          </a:p>
        </p:txBody>
      </p:sp>
      <p:sp>
        <p:nvSpPr>
          <p:cNvPr id="690" name="Google Shape;690;p44"/>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latin typeface="DM Sans"/>
                <a:ea typeface="DM Sans"/>
                <a:cs typeface="DM Sans"/>
                <a:sym typeface="DM Sans"/>
              </a:rPr>
              <a:t>2</a:t>
            </a:r>
            <a:r>
              <a:rPr b="0" i="0" lang="pt-BR" sz="1350" u="none" cap="none" strike="noStrike">
                <a:solidFill>
                  <a:schemeClr val="dk1"/>
                </a:solidFill>
                <a:latin typeface="DM Sans"/>
                <a:ea typeface="DM Sans"/>
                <a:cs typeface="DM Sans"/>
                <a:sym typeface="DM Sans"/>
              </a:rPr>
              <a:t> Pensar/Planejar a solução</a:t>
            </a:r>
            <a:endParaRPr b="0" i="0" sz="1350" u="none" cap="none" strike="noStrike">
              <a:solidFill>
                <a:schemeClr val="dk1"/>
              </a:solidFill>
              <a:latin typeface="DM Sans"/>
              <a:ea typeface="DM Sans"/>
              <a:cs typeface="DM Sans"/>
              <a:sym typeface="DM Sans"/>
            </a:endParaRPr>
          </a:p>
        </p:txBody>
      </p:sp>
      <p:grpSp>
        <p:nvGrpSpPr>
          <p:cNvPr id="691" name="Google Shape;691;p44"/>
          <p:cNvGrpSpPr/>
          <p:nvPr/>
        </p:nvGrpSpPr>
        <p:grpSpPr>
          <a:xfrm>
            <a:off x="2172088" y="3082350"/>
            <a:ext cx="197100" cy="197100"/>
            <a:chOff x="2172088" y="3058775"/>
            <a:chExt cx="197100" cy="197100"/>
          </a:xfrm>
        </p:grpSpPr>
        <p:sp>
          <p:nvSpPr>
            <p:cNvPr id="692" name="Google Shape;692;p44"/>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44"/>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94" name="Google Shape;694;p44"/>
          <p:cNvCxnSpPr>
            <a:endCxn id="692" idx="0"/>
          </p:cNvCxnSpPr>
          <p:nvPr/>
        </p:nvCxnSpPr>
        <p:spPr>
          <a:xfrm>
            <a:off x="2270638" y="2676450"/>
            <a:ext cx="0" cy="405900"/>
          </a:xfrm>
          <a:prstGeom prst="straightConnector1">
            <a:avLst/>
          </a:prstGeom>
          <a:noFill/>
          <a:ln cap="flat" cmpd="sng" w="9525">
            <a:solidFill>
              <a:srgbClr val="DEFC52"/>
            </a:solidFill>
            <a:prstDash val="solid"/>
            <a:round/>
            <a:headEnd len="sm" w="sm" type="none"/>
            <a:tailEnd len="sm" w="sm" type="none"/>
          </a:ln>
        </p:spPr>
      </p:cxnSp>
      <p:grpSp>
        <p:nvGrpSpPr>
          <p:cNvPr id="695" name="Google Shape;695;p44"/>
          <p:cNvGrpSpPr/>
          <p:nvPr/>
        </p:nvGrpSpPr>
        <p:grpSpPr>
          <a:xfrm>
            <a:off x="2172088" y="3685475"/>
            <a:ext cx="197100" cy="197100"/>
            <a:chOff x="2172088" y="3661775"/>
            <a:chExt cx="197100" cy="197100"/>
          </a:xfrm>
        </p:grpSpPr>
        <p:sp>
          <p:nvSpPr>
            <p:cNvPr id="696" name="Google Shape;696;p44"/>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44"/>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98" name="Google Shape;698;p44"/>
          <p:cNvCxnSpPr>
            <a:endCxn id="696" idx="0"/>
          </p:cNvCxnSpPr>
          <p:nvPr/>
        </p:nvCxnSpPr>
        <p:spPr>
          <a:xfrm>
            <a:off x="2270638" y="3279575"/>
            <a:ext cx="0" cy="405900"/>
          </a:xfrm>
          <a:prstGeom prst="straightConnector1">
            <a:avLst/>
          </a:prstGeom>
          <a:noFill/>
          <a:ln cap="flat" cmpd="sng" w="9525">
            <a:solidFill>
              <a:srgbClr val="DEFC52"/>
            </a:solidFill>
            <a:prstDash val="solid"/>
            <a:round/>
            <a:headEnd len="sm" w="sm" type="none"/>
            <a:tailEnd len="sm" w="sm" type="none"/>
          </a:ln>
        </p:spPr>
      </p:cxnSp>
      <p:sp>
        <p:nvSpPr>
          <p:cNvPr id="699" name="Google Shape;699;p44"/>
          <p:cNvSpPr txBox="1"/>
          <p:nvPr/>
        </p:nvSpPr>
        <p:spPr>
          <a:xfrm>
            <a:off x="2690573" y="298468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latin typeface="DM Sans"/>
                <a:ea typeface="DM Sans"/>
                <a:cs typeface="DM Sans"/>
                <a:sym typeface="DM Sans"/>
              </a:rPr>
              <a:t>3</a:t>
            </a:r>
            <a:r>
              <a:rPr b="0" i="0" lang="pt-BR" sz="1350" u="none" cap="none" strike="noStrike">
                <a:solidFill>
                  <a:schemeClr val="dk1"/>
                </a:solidFill>
                <a:latin typeface="DM Sans"/>
                <a:ea typeface="DM Sans"/>
                <a:cs typeface="DM Sans"/>
                <a:sym typeface="DM Sans"/>
              </a:rPr>
              <a:t> Construir o código </a:t>
            </a:r>
            <a:endParaRPr b="0" i="0" sz="1350" u="none" cap="none" strike="noStrike">
              <a:solidFill>
                <a:schemeClr val="dk1"/>
              </a:solidFill>
              <a:latin typeface="DM Sans"/>
              <a:ea typeface="DM Sans"/>
              <a:cs typeface="DM Sans"/>
              <a:sym typeface="DM Sans"/>
            </a:endParaRPr>
          </a:p>
        </p:txBody>
      </p:sp>
      <p:sp>
        <p:nvSpPr>
          <p:cNvPr id="700" name="Google Shape;700;p44"/>
          <p:cNvSpPr txBox="1"/>
          <p:nvPr/>
        </p:nvSpPr>
        <p:spPr>
          <a:xfrm>
            <a:off x="2690573" y="35878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latin typeface="DM Sans"/>
                <a:ea typeface="DM Sans"/>
                <a:cs typeface="DM Sans"/>
                <a:sym typeface="DM Sans"/>
              </a:rPr>
              <a:t>4</a:t>
            </a:r>
            <a:r>
              <a:rPr b="0" i="0" lang="pt-BR" sz="1350" u="none" cap="none" strike="noStrike">
                <a:solidFill>
                  <a:schemeClr val="dk1"/>
                </a:solidFill>
                <a:latin typeface="DM Sans"/>
                <a:ea typeface="DM Sans"/>
                <a:cs typeface="DM Sans"/>
                <a:sym typeface="DM Sans"/>
              </a:rPr>
              <a:t> Validar o resultado</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grpSp>
        <p:nvGrpSpPr>
          <p:cNvPr id="705" name="Google Shape;705;p45"/>
          <p:cNvGrpSpPr/>
          <p:nvPr/>
        </p:nvGrpSpPr>
        <p:grpSpPr>
          <a:xfrm>
            <a:off x="4202551" y="994261"/>
            <a:ext cx="738900" cy="738974"/>
            <a:chOff x="974706" y="2467173"/>
            <a:chExt cx="738900" cy="738900"/>
          </a:xfrm>
        </p:grpSpPr>
        <p:sp>
          <p:nvSpPr>
            <p:cNvPr id="706" name="Google Shape;706;p45"/>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7" name="Google Shape;707;p4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708" name="Google Shape;708;p45"/>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Momento mão na massa</a:t>
            </a:r>
            <a:endParaRPr b="1" i="0" sz="4000" u="none" cap="none" strike="noStrike">
              <a:solidFill>
                <a:schemeClr val="dk1"/>
              </a:solidFill>
              <a:latin typeface="DM Sans"/>
              <a:ea typeface="DM Sans"/>
              <a:cs typeface="DM Sans"/>
              <a:sym typeface="DM Sans"/>
            </a:endParaRPr>
          </a:p>
        </p:txBody>
      </p:sp>
      <p:sp>
        <p:nvSpPr>
          <p:cNvPr id="709" name="Google Shape;709;p45"/>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rgbClr val="999999"/>
                </a:solidFill>
                <a:latin typeface="DM Sans"/>
                <a:ea typeface="DM Sans"/>
                <a:cs typeface="DM Sans"/>
                <a:sym typeface="DM Sans"/>
              </a:rPr>
              <a:t>Duração: 15 minutos</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grpSp>
        <p:nvGrpSpPr>
          <p:cNvPr id="714" name="Google Shape;714;p46"/>
          <p:cNvGrpSpPr/>
          <p:nvPr/>
        </p:nvGrpSpPr>
        <p:grpSpPr>
          <a:xfrm>
            <a:off x="501452" y="483061"/>
            <a:ext cx="401518" cy="401518"/>
            <a:chOff x="974706" y="2467173"/>
            <a:chExt cx="738900" cy="738900"/>
          </a:xfrm>
        </p:grpSpPr>
        <p:sp>
          <p:nvSpPr>
            <p:cNvPr id="715" name="Google Shape;715;p46"/>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6" name="Google Shape;716;p46"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717" name="Google Shape;717;p46"/>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Momento mão na massa</a:t>
            </a:r>
            <a:endParaRPr b="1" i="0" sz="4000" u="none" cap="none" strike="noStrike">
              <a:solidFill>
                <a:schemeClr val="dk1"/>
              </a:solidFill>
              <a:latin typeface="DM Sans"/>
              <a:ea typeface="DM Sans"/>
              <a:cs typeface="DM Sans"/>
              <a:sym typeface="DM Sans"/>
            </a:endParaRPr>
          </a:p>
        </p:txBody>
      </p:sp>
      <p:pic>
        <p:nvPicPr>
          <p:cNvPr id="718" name="Google Shape;718;p46"/>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719" name="Google Shape;719;p46"/>
          <p:cNvSpPr txBox="1"/>
          <p:nvPr/>
        </p:nvSpPr>
        <p:spPr>
          <a:xfrm>
            <a:off x="501450" y="2297050"/>
            <a:ext cx="72558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latin typeface="DM Sans"/>
                <a:ea typeface="DM Sans"/>
                <a:cs typeface="DM Sans"/>
                <a:sym typeface="DM Sans"/>
              </a:rPr>
              <a:t>Descrição da atividade.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b="0" i="0" lang="pt-BR" sz="1350" u="none" cap="none" strike="noStrike">
                <a:solidFill>
                  <a:schemeClr val="dk1"/>
                </a:solidFill>
                <a:latin typeface="DM Sans"/>
                <a:ea typeface="DM Sans"/>
                <a:cs typeface="DM Sans"/>
                <a:sym typeface="DM Sans"/>
              </a:rPr>
              <a:t>Crie uma variável chamada saldo e atribua o valor de 950,60. Em seguida, pergunte ao usuário quanto dinheiro ele deseja sacar e armazene a resposta em uma variável chamada saque. Subtraia o valor de saque do valor de saldo e imprima a mensagem "Seu novo saldo é {saldo}."</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b="0" i="0" lang="pt-BR" sz="1350" u="none" cap="none" strike="noStrike">
                <a:solidFill>
                  <a:schemeClr val="dk1"/>
                </a:solidFill>
                <a:latin typeface="DM Sans"/>
                <a:ea typeface="DM Sans"/>
                <a:cs typeface="DM Sans"/>
                <a:sym typeface="DM Sans"/>
              </a:rPr>
              <a:t>Faça um programa que crie uma lista com 5 frutas e permita que o usuário digite o nome de uma fruta. Se for uma fruta repetida deverá ser desconsiderada.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b="0" i="0" lang="pt-BR" sz="1350" u="none" cap="none" strike="noStrike">
                <a:solidFill>
                  <a:schemeClr val="dk1"/>
                </a:solidFill>
                <a:latin typeface="DM Sans"/>
                <a:ea typeface="DM Sans"/>
                <a:cs typeface="DM Sans"/>
                <a:sym typeface="DM Sans"/>
              </a:rPr>
              <a:t>Faça um programa que peça ao usuário para digitar uma frase e substitua todas as vogais por asteriscos (*).</a:t>
            </a:r>
            <a:endParaRPr b="0" i="0" sz="1350" u="none" cap="none" strike="noStrike">
              <a:solidFill>
                <a:srgbClr val="000000"/>
              </a:solidFill>
              <a:latin typeface="DM Sans"/>
              <a:ea typeface="DM Sans"/>
              <a:cs typeface="DM Sans"/>
              <a:sym typeface="DM Sans"/>
            </a:endParaRPr>
          </a:p>
        </p:txBody>
      </p:sp>
      <p:sp>
        <p:nvSpPr>
          <p:cNvPr id="720" name="Google Shape;720;p4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ATIVIDADE EM SALA</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grpSp>
        <p:nvGrpSpPr>
          <p:cNvPr id="725" name="Google Shape;725;p47"/>
          <p:cNvGrpSpPr/>
          <p:nvPr/>
        </p:nvGrpSpPr>
        <p:grpSpPr>
          <a:xfrm>
            <a:off x="501452" y="483061"/>
            <a:ext cx="401518" cy="401518"/>
            <a:chOff x="974706" y="2467173"/>
            <a:chExt cx="738900" cy="738900"/>
          </a:xfrm>
        </p:grpSpPr>
        <p:sp>
          <p:nvSpPr>
            <p:cNvPr id="726" name="Google Shape;726;p47"/>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7" name="Google Shape;727;p4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728" name="Google Shape;728;p47"/>
          <p:cNvSpPr txBox="1"/>
          <p:nvPr/>
        </p:nvSpPr>
        <p:spPr>
          <a:xfrm>
            <a:off x="501450" y="2053450"/>
            <a:ext cx="73632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Como foi a atividade?</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000"/>
              <a:buFont typeface="Arial"/>
              <a:buNone/>
            </a:pPr>
            <a:r>
              <a:rPr b="0" i="0" lang="pt-BR" sz="3000" u="none" cap="none" strike="noStrike">
                <a:solidFill>
                  <a:schemeClr val="dk1"/>
                </a:solidFill>
                <a:latin typeface="DM Sans"/>
                <a:ea typeface="DM Sans"/>
                <a:cs typeface="DM Sans"/>
                <a:sym typeface="DM Sans"/>
              </a:rPr>
              <a:t>Momento de feedback</a:t>
            </a:r>
            <a:endParaRPr b="0" i="0" sz="3000" u="none" cap="none" strike="noStrike">
              <a:solidFill>
                <a:schemeClr val="dk1"/>
              </a:solidFill>
              <a:latin typeface="DM Sans"/>
              <a:ea typeface="DM Sans"/>
              <a:cs typeface="DM Sans"/>
              <a:sym typeface="DM Sans"/>
            </a:endParaRPr>
          </a:p>
        </p:txBody>
      </p:sp>
      <p:pic>
        <p:nvPicPr>
          <p:cNvPr id="729" name="Google Shape;729;p47"/>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730" name="Google Shape;730;p4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ATIVIDADE EM SALA</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4" name="Shape 734"/>
        <p:cNvGrpSpPr/>
        <p:nvPr/>
      </p:nvGrpSpPr>
      <p:grpSpPr>
        <a:xfrm>
          <a:off x="0" y="0"/>
          <a:ext cx="0" cy="0"/>
          <a:chOff x="0" y="0"/>
          <a:chExt cx="0" cy="0"/>
        </a:xfrm>
      </p:grpSpPr>
      <p:sp>
        <p:nvSpPr>
          <p:cNvPr id="735" name="Google Shape;735;p48"/>
          <p:cNvSpPr txBox="1"/>
          <p:nvPr/>
        </p:nvSpPr>
        <p:spPr>
          <a:xfrm>
            <a:off x="974550" y="2202300"/>
            <a:ext cx="7194900" cy="73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pt-BR" sz="2500" u="none" cap="none" strike="noStrike">
                <a:solidFill>
                  <a:schemeClr val="dk1"/>
                </a:solidFill>
                <a:highlight>
                  <a:srgbClr val="EA90FF"/>
                </a:highlight>
                <a:latin typeface="DM Sans"/>
                <a:ea typeface="DM Sans"/>
                <a:cs typeface="DM Sans"/>
                <a:sym typeface="DM Sans"/>
              </a:rPr>
              <a:t>Indicação para equipe de aula:</a:t>
            </a:r>
            <a:r>
              <a:rPr b="1" i="0" lang="pt-BR" sz="2500" u="none" cap="none" strike="noStrike">
                <a:solidFill>
                  <a:schemeClr val="dk1"/>
                </a:solidFill>
                <a:latin typeface="DM Sans"/>
                <a:ea typeface="DM Sans"/>
                <a:cs typeface="DM Sans"/>
                <a:sym typeface="DM Sans"/>
              </a:rPr>
              <a:t> </a:t>
            </a:r>
            <a:r>
              <a:rPr b="0" i="0" lang="pt-BR" sz="2500" u="none" cap="none" strike="noStrike">
                <a:solidFill>
                  <a:schemeClr val="dk1"/>
                </a:solidFill>
                <a:latin typeface="DM Sans"/>
                <a:ea typeface="DM Sans"/>
                <a:cs typeface="DM Sans"/>
                <a:sym typeface="DM Sans"/>
              </a:rPr>
              <a:t>Convide os estudantes a apresentarem suas resoluções e dê um feedbacks sobre o uso. Se não for possível realizar a correção nessa aula, inicie a próxima aula com a resolução.</a:t>
            </a:r>
            <a:endParaRPr b="0" i="0" sz="2500" u="none" cap="none" strike="noStrike">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4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Perguntas?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Fundamentos de programação I</a:t>
            </a:r>
            <a:endParaRPr b="1" i="0" sz="4000" u="none" cap="none" strike="noStrike">
              <a:solidFill>
                <a:srgbClr val="EAFF6A"/>
              </a:solidFill>
              <a:latin typeface="DM Sans"/>
              <a:ea typeface="DM Sans"/>
              <a:cs typeface="DM Sans"/>
              <a:sym typeface="DM Sans"/>
            </a:endParaRPr>
          </a:p>
        </p:txBody>
      </p:sp>
      <p:sp>
        <p:nvSpPr>
          <p:cNvPr id="310" name="Google Shape;310;p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pt-BR" sz="1800" u="none" cap="none" strike="noStrike">
                <a:solidFill>
                  <a:schemeClr val="lt1"/>
                </a:solidFill>
                <a:latin typeface="DM Sans"/>
                <a:ea typeface="DM Sans"/>
                <a:cs typeface="DM Sans"/>
                <a:sym typeface="DM Sans"/>
              </a:rPr>
              <a:t>Aula 02.</a:t>
            </a:r>
            <a:r>
              <a:rPr b="0" i="0" lang="pt-BR" sz="1800" u="none" cap="none" strike="noStrike">
                <a:solidFill>
                  <a:schemeClr val="lt1"/>
                </a:solidFill>
                <a:latin typeface="DM Sans"/>
                <a:ea typeface="DM Sans"/>
                <a:cs typeface="DM Sans"/>
                <a:sym typeface="DM Sans"/>
              </a:rPr>
              <a:t> 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grpSp>
        <p:nvGrpSpPr>
          <p:cNvPr id="745" name="Google Shape;745;p50"/>
          <p:cNvGrpSpPr/>
          <p:nvPr/>
        </p:nvGrpSpPr>
        <p:grpSpPr>
          <a:xfrm>
            <a:off x="4241869" y="1346935"/>
            <a:ext cx="738900" cy="738900"/>
            <a:chOff x="5323100" y="2467173"/>
            <a:chExt cx="738900" cy="738900"/>
          </a:xfrm>
        </p:grpSpPr>
        <p:sp>
          <p:nvSpPr>
            <p:cNvPr id="746" name="Google Shape;746;p5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47" name="Google Shape;747;p50" title="ícono de desafío complementario"/>
            <p:cNvPicPr preferRelativeResize="0"/>
            <p:nvPr/>
          </p:nvPicPr>
          <p:blipFill rotWithShape="1">
            <a:blip r:embed="rId3">
              <a:alphaModFix/>
            </a:blip>
            <a:srcRect b="0" l="0" r="0" t="0"/>
            <a:stretch/>
          </p:blipFill>
          <p:spPr>
            <a:xfrm>
              <a:off x="5470107" y="2622261"/>
              <a:ext cx="428721" cy="428726"/>
            </a:xfrm>
            <a:prstGeom prst="rect">
              <a:avLst/>
            </a:prstGeom>
            <a:noFill/>
            <a:ln>
              <a:noFill/>
            </a:ln>
          </p:spPr>
        </p:pic>
      </p:grpSp>
      <p:sp>
        <p:nvSpPr>
          <p:cNvPr id="748" name="Google Shape;748;p50"/>
          <p:cNvSpPr txBox="1"/>
          <p:nvPr/>
        </p:nvSpPr>
        <p:spPr>
          <a:xfrm>
            <a:off x="1500619" y="2561388"/>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Atividade para praticar</a:t>
            </a:r>
            <a:endParaRPr b="1" i="0" sz="4000" u="none" cap="none" strike="noStrike">
              <a:solidFill>
                <a:schemeClr val="dk1"/>
              </a:solidFill>
              <a:highlight>
                <a:srgbClr val="EAFF6A"/>
              </a:highlight>
              <a:latin typeface="DM Sans"/>
              <a:ea typeface="DM Sans"/>
              <a:cs typeface="DM Sans"/>
              <a:sym typeface="DM Sans"/>
            </a:endParaRPr>
          </a:p>
        </p:txBody>
      </p:sp>
      <p:sp>
        <p:nvSpPr>
          <p:cNvPr id="749" name="Google Shape;749;p50"/>
          <p:cNvSpPr txBox="1"/>
          <p:nvPr/>
        </p:nvSpPr>
        <p:spPr>
          <a:xfrm>
            <a:off x="1026619" y="330028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dk2"/>
                </a:solidFill>
                <a:latin typeface="DM Sans"/>
                <a:ea typeface="DM Sans"/>
                <a:cs typeface="DM Sans"/>
                <a:sym typeface="DM Sans"/>
              </a:rPr>
              <a:t>DESAFIO FORA DE SALA</a:t>
            </a:r>
            <a:endParaRPr b="0" i="0" sz="2000" u="none" cap="none" strike="noStrike">
              <a:solidFill>
                <a:schemeClr val="dk2"/>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51"/>
          <p:cNvSpPr txBox="1"/>
          <p:nvPr/>
        </p:nvSpPr>
        <p:spPr>
          <a:xfrm>
            <a:off x="501450" y="894975"/>
            <a:ext cx="5308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 que são?</a:t>
            </a:r>
            <a:endParaRPr b="1" i="0" sz="4000" u="none" cap="none" strike="noStrike">
              <a:solidFill>
                <a:schemeClr val="dk1"/>
              </a:solidFill>
              <a:latin typeface="DM Sans"/>
              <a:ea typeface="DM Sans"/>
              <a:cs typeface="DM Sans"/>
              <a:sym typeface="DM Sans"/>
            </a:endParaRPr>
          </a:p>
        </p:txBody>
      </p:sp>
      <p:sp>
        <p:nvSpPr>
          <p:cNvPr id="755" name="Google Shape;755;p51"/>
          <p:cNvSpPr/>
          <p:nvPr/>
        </p:nvSpPr>
        <p:spPr>
          <a:xfrm>
            <a:off x="588525" y="686550"/>
            <a:ext cx="2991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51"/>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ATIVIDADES E PROJETO FINAL</a:t>
            </a:r>
            <a:endParaRPr b="0" i="0" sz="1400" u="none" cap="none" strike="noStrike">
              <a:solidFill>
                <a:srgbClr val="000000"/>
              </a:solidFill>
              <a:latin typeface="DM Sans"/>
              <a:ea typeface="DM Sans"/>
              <a:cs typeface="DM Sans"/>
              <a:sym typeface="DM Sans"/>
            </a:endParaRPr>
          </a:p>
        </p:txBody>
      </p:sp>
      <p:sp>
        <p:nvSpPr>
          <p:cNvPr id="757" name="Google Shape;757;p51"/>
          <p:cNvSpPr txBox="1"/>
          <p:nvPr/>
        </p:nvSpPr>
        <p:spPr>
          <a:xfrm>
            <a:off x="401175" y="2513600"/>
            <a:ext cx="3734400" cy="114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pt-BR" sz="1400" u="none" cap="none" strike="noStrike">
                <a:solidFill>
                  <a:srgbClr val="000000"/>
                </a:solidFill>
                <a:latin typeface="DM Sans"/>
                <a:ea typeface="DM Sans"/>
                <a:cs typeface="DM Sans"/>
                <a:sym typeface="DM Sans"/>
              </a:rPr>
              <a:t>São desafios que complementam a aprendizagem. São optativos, mas te ajudam a praticar. Serão passados no final da aula.</a:t>
            </a:r>
            <a:endParaRPr b="0" i="0" sz="1400" u="none" cap="none" strike="noStrike">
              <a:solidFill>
                <a:srgbClr val="000000"/>
              </a:solidFill>
              <a:latin typeface="DM Sans"/>
              <a:ea typeface="DM Sans"/>
              <a:cs typeface="DM Sans"/>
              <a:sym typeface="DM Sans"/>
            </a:endParaRPr>
          </a:p>
        </p:txBody>
      </p:sp>
      <p:grpSp>
        <p:nvGrpSpPr>
          <p:cNvPr id="758" name="Google Shape;758;p51"/>
          <p:cNvGrpSpPr/>
          <p:nvPr/>
        </p:nvGrpSpPr>
        <p:grpSpPr>
          <a:xfrm>
            <a:off x="401370" y="2033197"/>
            <a:ext cx="431074" cy="431074"/>
            <a:chOff x="5323100" y="2467173"/>
            <a:chExt cx="738900" cy="738900"/>
          </a:xfrm>
        </p:grpSpPr>
        <p:sp>
          <p:nvSpPr>
            <p:cNvPr id="759" name="Google Shape;759;p5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60" name="Google Shape;760;p51"/>
            <p:cNvPicPr preferRelativeResize="0"/>
            <p:nvPr/>
          </p:nvPicPr>
          <p:blipFill rotWithShape="1">
            <a:blip r:embed="rId3">
              <a:alphaModFix/>
            </a:blip>
            <a:srcRect b="0" l="0" r="0" t="0"/>
            <a:stretch/>
          </p:blipFill>
          <p:spPr>
            <a:xfrm>
              <a:off x="5470107" y="2622261"/>
              <a:ext cx="428721" cy="428726"/>
            </a:xfrm>
            <a:prstGeom prst="rect">
              <a:avLst/>
            </a:prstGeom>
            <a:noFill/>
            <a:ln>
              <a:noFill/>
            </a:ln>
          </p:spPr>
        </p:pic>
      </p:grpSp>
      <p:sp>
        <p:nvSpPr>
          <p:cNvPr id="761" name="Google Shape;761;p51"/>
          <p:cNvSpPr txBox="1"/>
          <p:nvPr/>
        </p:nvSpPr>
        <p:spPr>
          <a:xfrm>
            <a:off x="917675" y="2048663"/>
            <a:ext cx="252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DM Sans"/>
                <a:ea typeface="DM Sans"/>
                <a:cs typeface="DM Sans"/>
                <a:sym typeface="DM Sans"/>
              </a:rPr>
              <a:t>Desafio fora de sala</a:t>
            </a:r>
            <a:endParaRPr b="1" i="0" sz="1400" u="none" cap="none" strike="noStrike">
              <a:solidFill>
                <a:srgbClr val="000000"/>
              </a:solidFill>
              <a:latin typeface="DM Sans"/>
              <a:ea typeface="DM Sans"/>
              <a:cs typeface="DM Sans"/>
              <a:sym typeface="DM Sans"/>
            </a:endParaRPr>
          </a:p>
        </p:txBody>
      </p:sp>
      <p:sp>
        <p:nvSpPr>
          <p:cNvPr id="762" name="Google Shape;762;p51"/>
          <p:cNvSpPr/>
          <p:nvPr/>
        </p:nvSpPr>
        <p:spPr>
          <a:xfrm>
            <a:off x="4394631" y="1851200"/>
            <a:ext cx="3506400" cy="1532700"/>
          </a:xfrm>
          <a:prstGeom prst="wedgeRectCallout">
            <a:avLst>
              <a:gd fmla="val -54904" name="adj1"/>
              <a:gd fmla="val 26579" name="adj2"/>
            </a:avLst>
          </a:prstGeom>
          <a:solidFill>
            <a:srgbClr val="EAFF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63" name="Google Shape;763;p51"/>
          <p:cNvSpPr txBox="1"/>
          <p:nvPr/>
        </p:nvSpPr>
        <p:spPr>
          <a:xfrm>
            <a:off x="4626781" y="1986500"/>
            <a:ext cx="31731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DM Sans"/>
                <a:ea typeface="DM Sans"/>
                <a:cs typeface="DM Sans"/>
                <a:sym typeface="DM Sans"/>
              </a:rPr>
              <a:t>É muito importante fazer os desafios fora de aula para reforçar o seu aprendizado. Sempre que tiver dúvidas traga nas aulas e peça ajuda ao professor.</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52"/>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Atividade para praticar</a:t>
            </a:r>
            <a:endParaRPr b="1" i="0" sz="4000" u="none" cap="none" strike="noStrike">
              <a:solidFill>
                <a:schemeClr val="dk1"/>
              </a:solidFill>
              <a:latin typeface="DM Sans"/>
              <a:ea typeface="DM Sans"/>
              <a:cs typeface="DM Sans"/>
              <a:sym typeface="DM Sans"/>
            </a:endParaRPr>
          </a:p>
        </p:txBody>
      </p:sp>
      <p:pic>
        <p:nvPicPr>
          <p:cNvPr id="769" name="Google Shape;769;p5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770" name="Google Shape;770;p52"/>
          <p:cNvGrpSpPr/>
          <p:nvPr/>
        </p:nvGrpSpPr>
        <p:grpSpPr>
          <a:xfrm>
            <a:off x="475507" y="468297"/>
            <a:ext cx="431074" cy="431074"/>
            <a:chOff x="5323100" y="2467173"/>
            <a:chExt cx="738900" cy="738900"/>
          </a:xfrm>
        </p:grpSpPr>
        <p:sp>
          <p:nvSpPr>
            <p:cNvPr id="771" name="Google Shape;771;p5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72" name="Google Shape;772;p52" title="ícono de desafío complementario"/>
            <p:cNvPicPr preferRelativeResize="0"/>
            <p:nvPr/>
          </p:nvPicPr>
          <p:blipFill rotWithShape="1">
            <a:blip r:embed="rId4">
              <a:alphaModFix/>
            </a:blip>
            <a:srcRect b="0" l="0" r="0" t="0"/>
            <a:stretch/>
          </p:blipFill>
          <p:spPr>
            <a:xfrm>
              <a:off x="5470107" y="2622261"/>
              <a:ext cx="428721" cy="428726"/>
            </a:xfrm>
            <a:prstGeom prst="rect">
              <a:avLst/>
            </a:prstGeom>
            <a:noFill/>
            <a:ln>
              <a:noFill/>
            </a:ln>
          </p:spPr>
        </p:pic>
      </p:grpSp>
      <p:sp>
        <p:nvSpPr>
          <p:cNvPr id="773" name="Google Shape;773;p52"/>
          <p:cNvSpPr txBox="1"/>
          <p:nvPr/>
        </p:nvSpPr>
        <p:spPr>
          <a:xfrm>
            <a:off x="930550" y="468275"/>
            <a:ext cx="2880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DESAFIO FORA DE SALA</a:t>
            </a:r>
            <a:endParaRPr b="0" i="0" sz="1400" u="none" cap="none" strike="noStrike">
              <a:solidFill>
                <a:srgbClr val="000000"/>
              </a:solidFill>
              <a:latin typeface="DM Sans"/>
              <a:ea typeface="DM Sans"/>
              <a:cs typeface="DM Sans"/>
              <a:sym typeface="DM Sans"/>
            </a:endParaRPr>
          </a:p>
        </p:txBody>
      </p:sp>
      <p:sp>
        <p:nvSpPr>
          <p:cNvPr id="774" name="Google Shape;774;p52"/>
          <p:cNvSpPr txBox="1"/>
          <p:nvPr/>
        </p:nvSpPr>
        <p:spPr>
          <a:xfrm>
            <a:off x="457350" y="1638275"/>
            <a:ext cx="3834600" cy="315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latin typeface="DM Sans"/>
                <a:ea typeface="DM Sans"/>
                <a:cs typeface="DM Sans"/>
                <a:sym typeface="DM Sans"/>
              </a:rPr>
              <a:t>Descrição</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pt-BR" sz="1350" u="none" cap="none" strike="noStrike">
                <a:solidFill>
                  <a:schemeClr val="dk2"/>
                </a:solidFill>
                <a:latin typeface="DM Sans"/>
                <a:ea typeface="DM Sans"/>
                <a:cs typeface="DM Sans"/>
                <a:sym typeface="DM Sans"/>
              </a:rPr>
              <a:t>Escreva um programa em Python que calcule o IMC (Índice de Massa Corporal) de uma pessoa. O programa deve solicitar ao usuário o peso em kg e a altura em metros, e em seguida, calcular e imprimir o valor do IMC.</a:t>
            </a:r>
            <a:endParaRPr b="0" i="0" sz="1350" u="none" cap="none" strike="noStrike">
              <a:solidFill>
                <a:schemeClr val="dk2"/>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pt-BR" sz="1350" u="none" cap="none" strike="noStrike">
                <a:solidFill>
                  <a:schemeClr val="dk2"/>
                </a:solidFill>
                <a:latin typeface="DM Sans"/>
                <a:ea typeface="DM Sans"/>
                <a:cs typeface="DM Sans"/>
                <a:sym typeface="DM Sans"/>
              </a:rPr>
              <a:t>Faça um programa que crie uma lista vazia e permita que o usuário insira 5 números inteiros na lista.</a:t>
            </a:r>
            <a:endParaRPr b="0" i="0" sz="1350" u="none" cap="none" strike="noStrike">
              <a:solidFill>
                <a:schemeClr val="dk2"/>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pt-BR" sz="1350" u="none" cap="none" strike="noStrike">
                <a:solidFill>
                  <a:schemeClr val="dk2"/>
                </a:solidFill>
                <a:latin typeface="DM Sans"/>
                <a:ea typeface="DM Sans"/>
                <a:cs typeface="DM Sans"/>
                <a:sym typeface="DM Sans"/>
              </a:rPr>
              <a:t>Faça um programa que peça ao usuário para digitar uma lista de nomes separados por vírgula e transforme essa lista em uma lista de strings.</a:t>
            </a:r>
            <a:endParaRPr b="0" i="0" sz="1350" u="sng" cap="none" strike="noStrike">
              <a:solidFill>
                <a:srgbClr val="83AEFB"/>
              </a:solidFill>
              <a:latin typeface="DM Sans"/>
              <a:ea typeface="DM Sans"/>
              <a:cs typeface="DM Sans"/>
              <a:sym typeface="DM Sans"/>
            </a:endParaRPr>
          </a:p>
        </p:txBody>
      </p:sp>
      <p:sp>
        <p:nvSpPr>
          <p:cNvPr id="775" name="Google Shape;775;p52"/>
          <p:cNvSpPr txBox="1"/>
          <p:nvPr/>
        </p:nvSpPr>
        <p:spPr>
          <a:xfrm>
            <a:off x="4527575" y="1638275"/>
            <a:ext cx="3834600" cy="2074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latin typeface="DM Sans"/>
                <a:ea typeface="DM Sans"/>
                <a:cs typeface="DM Sans"/>
                <a:sym typeface="DM Sans"/>
              </a:rPr>
              <a:t>Formato</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pt-BR" sz="1350" u="none" cap="none" strike="noStrike">
                <a:solidFill>
                  <a:schemeClr val="dk2"/>
                </a:solidFill>
                <a:latin typeface="DM Sans"/>
                <a:ea typeface="DM Sans"/>
                <a:cs typeface="DM Sans"/>
                <a:sym typeface="DM Sans"/>
              </a:rPr>
              <a:t>Escrever um código .ipynb ou .py com a resolução de cada exercício.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rPr b="1" i="0" lang="pt-BR" sz="1350" u="none" cap="none" strike="noStrike">
                <a:solidFill>
                  <a:srgbClr val="000000"/>
                </a:solidFill>
                <a:latin typeface="DM Sans"/>
                <a:ea typeface="DM Sans"/>
                <a:cs typeface="DM Sans"/>
                <a:sym typeface="DM Sans"/>
              </a:rPr>
              <a:t>Sugestões</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pt-BR" sz="1350" u="none" cap="none" strike="noStrike">
                <a:solidFill>
                  <a:schemeClr val="dk2"/>
                </a:solidFill>
                <a:latin typeface="DM Sans"/>
                <a:ea typeface="DM Sans"/>
                <a:cs typeface="DM Sans"/>
                <a:sym typeface="DM Sans"/>
              </a:rPr>
              <a:t>interpretar o problema;</a:t>
            </a:r>
            <a:endParaRPr b="0" i="0" sz="1350" u="none" cap="none" strike="noStrike">
              <a:solidFill>
                <a:schemeClr val="dk2"/>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pt-BR" sz="1350" u="none" cap="none" strike="noStrike">
                <a:solidFill>
                  <a:schemeClr val="dk2"/>
                </a:solidFill>
                <a:latin typeface="DM Sans"/>
                <a:ea typeface="DM Sans"/>
                <a:cs typeface="DM Sans"/>
                <a:sym typeface="DM Sans"/>
              </a:rPr>
              <a:t>pensar/planejar a solução;</a:t>
            </a:r>
            <a:endParaRPr b="0" i="0" sz="1350" u="none" cap="none" strike="noStrike">
              <a:solidFill>
                <a:schemeClr val="dk2"/>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pt-BR" sz="1350" u="none" cap="none" strike="noStrike">
                <a:solidFill>
                  <a:schemeClr val="dk2"/>
                </a:solidFill>
                <a:latin typeface="DM Sans"/>
                <a:ea typeface="DM Sans"/>
                <a:cs typeface="DM Sans"/>
                <a:sym typeface="DM Sans"/>
              </a:rPr>
              <a:t>construir o código; </a:t>
            </a:r>
            <a:endParaRPr b="0" i="0" sz="1350" u="none" cap="none" strike="noStrike">
              <a:solidFill>
                <a:schemeClr val="dk2"/>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pt-BR" sz="1350" u="none" cap="none" strike="noStrike">
                <a:solidFill>
                  <a:schemeClr val="dk2"/>
                </a:solidFill>
                <a:latin typeface="DM Sans"/>
                <a:ea typeface="DM Sans"/>
                <a:cs typeface="DM Sans"/>
                <a:sym typeface="DM Sans"/>
              </a:rPr>
              <a:t>validar o resultado.</a:t>
            </a:r>
            <a:endParaRPr b="0" i="0" sz="1350" u="none" cap="none" strike="noStrike">
              <a:solidFill>
                <a:schemeClr val="dk2"/>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9" name="Shape 779"/>
        <p:cNvGrpSpPr/>
        <p:nvPr/>
      </p:nvGrpSpPr>
      <p:grpSpPr>
        <a:xfrm>
          <a:off x="0" y="0"/>
          <a:ext cx="0" cy="0"/>
          <a:chOff x="0" y="0"/>
          <a:chExt cx="0" cy="0"/>
        </a:xfrm>
      </p:grpSpPr>
      <p:sp>
        <p:nvSpPr>
          <p:cNvPr id="780" name="Google Shape;780;p5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Como foi a aula?</a:t>
            </a:r>
            <a:endParaRPr b="1" i="0" sz="4000" u="none" cap="none" strike="noStrike">
              <a:solidFill>
                <a:schemeClr val="dk1"/>
              </a:solidFill>
              <a:latin typeface="DM Sans"/>
              <a:ea typeface="DM Sans"/>
              <a:cs typeface="DM Sans"/>
              <a:sym typeface="DM Sans"/>
            </a:endParaRPr>
          </a:p>
        </p:txBody>
      </p:sp>
      <p:sp>
        <p:nvSpPr>
          <p:cNvPr id="781" name="Google Shape;781;p53"/>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53"/>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pt-BR" sz="1400" u="none" cap="none" strike="noStrike">
                <a:solidFill>
                  <a:schemeClr val="dk1"/>
                </a:solidFill>
                <a:latin typeface="DM Sans"/>
                <a:ea typeface="DM Sans"/>
                <a:cs typeface="DM Sans"/>
                <a:sym typeface="DM Sans"/>
              </a:rPr>
              <a:t>Que bom</a:t>
            </a:r>
            <a:endParaRPr b="1" i="0" sz="1400" u="none" cap="none" strike="noStrike">
              <a:solidFill>
                <a:srgbClr val="000000"/>
              </a:solidFill>
              <a:latin typeface="DM Sans"/>
              <a:ea typeface="DM Sans"/>
              <a:cs typeface="DM Sans"/>
              <a:sym typeface="DM Sans"/>
            </a:endParaRPr>
          </a:p>
        </p:txBody>
      </p:sp>
      <p:sp>
        <p:nvSpPr>
          <p:cNvPr id="783" name="Google Shape;783;p53"/>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pt-BR" sz="1400" u="none" cap="none" strike="noStrike">
                <a:solidFill>
                  <a:schemeClr val="dk1"/>
                </a:solidFill>
                <a:latin typeface="DM Sans"/>
                <a:ea typeface="DM Sans"/>
                <a:cs typeface="DM Sans"/>
                <a:sym typeface="DM Sans"/>
              </a:rPr>
              <a:t>Que pena</a:t>
            </a:r>
            <a:endParaRPr b="1" i="0" sz="1400" u="none" cap="none" strike="noStrike">
              <a:solidFill>
                <a:srgbClr val="000000"/>
              </a:solidFill>
              <a:latin typeface="DM Sans"/>
              <a:ea typeface="DM Sans"/>
              <a:cs typeface="DM Sans"/>
              <a:sym typeface="DM Sans"/>
            </a:endParaRPr>
          </a:p>
        </p:txBody>
      </p:sp>
      <p:sp>
        <p:nvSpPr>
          <p:cNvPr id="784" name="Google Shape;784;p53"/>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85" name="Google Shape;785;p53"/>
          <p:cNvCxnSpPr>
            <a:stCxn id="786" idx="6"/>
            <a:endCxn id="781" idx="2"/>
          </p:cNvCxnSpPr>
          <p:nvPr/>
        </p:nvCxnSpPr>
        <p:spPr>
          <a:xfrm>
            <a:off x="2318213" y="2254029"/>
            <a:ext cx="1960200" cy="0"/>
          </a:xfrm>
          <a:prstGeom prst="straightConnector1">
            <a:avLst/>
          </a:prstGeom>
          <a:noFill/>
          <a:ln cap="flat" cmpd="sng" w="9525">
            <a:solidFill>
              <a:srgbClr val="EAFF6A"/>
            </a:solidFill>
            <a:prstDash val="solid"/>
            <a:round/>
            <a:headEnd len="sm" w="sm" type="none"/>
            <a:tailEnd len="sm" w="sm" type="none"/>
          </a:ln>
        </p:spPr>
      </p:cxnSp>
      <p:cxnSp>
        <p:nvCxnSpPr>
          <p:cNvPr id="787" name="Google Shape;787;p53"/>
          <p:cNvCxnSpPr>
            <a:stCxn id="781" idx="6"/>
            <a:endCxn id="784" idx="2"/>
          </p:cNvCxnSpPr>
          <p:nvPr/>
        </p:nvCxnSpPr>
        <p:spPr>
          <a:xfrm>
            <a:off x="4865540" y="2254004"/>
            <a:ext cx="1960200" cy="0"/>
          </a:xfrm>
          <a:prstGeom prst="straightConnector1">
            <a:avLst/>
          </a:prstGeom>
          <a:noFill/>
          <a:ln cap="flat" cmpd="sng" w="9525">
            <a:solidFill>
              <a:srgbClr val="EAFF6A"/>
            </a:solidFill>
            <a:prstDash val="solid"/>
            <a:round/>
            <a:headEnd len="sm" w="sm" type="none"/>
            <a:tailEnd len="sm" w="sm" type="none"/>
          </a:ln>
        </p:spPr>
      </p:cxnSp>
      <p:sp>
        <p:nvSpPr>
          <p:cNvPr id="788" name="Google Shape;788;p53"/>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pt-BR" sz="1400" u="none" cap="none" strike="noStrike">
                <a:solidFill>
                  <a:schemeClr val="dk1"/>
                </a:solidFill>
                <a:latin typeface="DM Sans"/>
                <a:ea typeface="DM Sans"/>
                <a:cs typeface="DM Sans"/>
                <a:sym typeface="DM Sans"/>
              </a:rPr>
              <a:t>Que tal</a:t>
            </a:r>
            <a:endParaRPr b="1" i="0" sz="1400" u="none" cap="none" strike="noStrike">
              <a:solidFill>
                <a:srgbClr val="000000"/>
              </a:solidFill>
              <a:latin typeface="DM Sans"/>
              <a:ea typeface="DM Sans"/>
              <a:cs typeface="DM Sans"/>
              <a:sym typeface="DM Sans"/>
            </a:endParaRPr>
          </a:p>
        </p:txBody>
      </p:sp>
      <p:sp>
        <p:nvSpPr>
          <p:cNvPr id="789" name="Google Shape;789;p53"/>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O que foi super legal na aula e podemos sempre trazer para as próximas?</a:t>
            </a:r>
            <a:endParaRPr b="0" i="0" sz="1350" u="none" cap="none" strike="noStrike">
              <a:solidFill>
                <a:srgbClr val="000000"/>
              </a:solidFill>
              <a:latin typeface="DM Sans"/>
              <a:ea typeface="DM Sans"/>
              <a:cs typeface="DM Sans"/>
              <a:sym typeface="DM Sans"/>
            </a:endParaRPr>
          </a:p>
        </p:txBody>
      </p:sp>
      <p:sp>
        <p:nvSpPr>
          <p:cNvPr id="790" name="Google Shape;790;p53"/>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O que você acha que não funcionou bem e precisamos melhorar?</a:t>
            </a:r>
            <a:endParaRPr b="0" i="0" sz="1350" u="none" cap="none" strike="noStrike">
              <a:solidFill>
                <a:srgbClr val="000000"/>
              </a:solidFill>
              <a:latin typeface="DM Sans"/>
              <a:ea typeface="DM Sans"/>
              <a:cs typeface="DM Sans"/>
              <a:sym typeface="DM Sans"/>
            </a:endParaRPr>
          </a:p>
        </p:txBody>
      </p:sp>
      <p:sp>
        <p:nvSpPr>
          <p:cNvPr id="791" name="Google Shape;791;p53"/>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Qual sugestão deveríamos tentar em próximas aulas?</a:t>
            </a:r>
            <a:endParaRPr b="0" i="0" sz="1350" u="none" cap="none" strike="noStrike">
              <a:solidFill>
                <a:srgbClr val="000000"/>
              </a:solidFill>
              <a:latin typeface="DM Sans"/>
              <a:ea typeface="DM Sans"/>
              <a:cs typeface="DM Sans"/>
              <a:sym typeface="DM Sans"/>
            </a:endParaRPr>
          </a:p>
        </p:txBody>
      </p:sp>
      <p:sp>
        <p:nvSpPr>
          <p:cNvPr id="792" name="Google Shape;792;p53"/>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pt-BR"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sp>
        <p:nvSpPr>
          <p:cNvPr id="793" name="Google Shape;793;p53"/>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pt-BR" sz="3000" u="none" cap="none" strike="noStrike">
                <a:solidFill>
                  <a:schemeClr val="dk1"/>
                </a:solidFill>
                <a:latin typeface="DM Sans"/>
                <a:ea typeface="DM Sans"/>
                <a:cs typeface="DM Sans"/>
                <a:sym typeface="DM Sans"/>
              </a:rPr>
              <a:t>3</a:t>
            </a:r>
            <a:endParaRPr b="1" i="0" sz="3000" u="none" cap="none" strike="noStrike">
              <a:solidFill>
                <a:schemeClr val="dk1"/>
              </a:solidFill>
              <a:latin typeface="DM Sans"/>
              <a:ea typeface="DM Sans"/>
              <a:cs typeface="DM Sans"/>
              <a:sym typeface="DM Sans"/>
            </a:endParaRPr>
          </a:p>
        </p:txBody>
      </p:sp>
      <p:grpSp>
        <p:nvGrpSpPr>
          <p:cNvPr id="794" name="Google Shape;794;p53"/>
          <p:cNvGrpSpPr/>
          <p:nvPr/>
        </p:nvGrpSpPr>
        <p:grpSpPr>
          <a:xfrm>
            <a:off x="1731113" y="1953850"/>
            <a:ext cx="587100" cy="600300"/>
            <a:chOff x="1731113" y="1953850"/>
            <a:chExt cx="587100" cy="600300"/>
          </a:xfrm>
        </p:grpSpPr>
        <p:sp>
          <p:nvSpPr>
            <p:cNvPr id="786" name="Google Shape;786;p53"/>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53"/>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pt-BR"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54"/>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801" name="Google Shape;801;p54"/>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b="0" i="0" lang="pt-BR" sz="1700" u="none" cap="none" strike="noStrike">
                <a:solidFill>
                  <a:schemeClr val="lt1"/>
                </a:solidFill>
                <a:latin typeface="DM Sans"/>
                <a:ea typeface="DM Sans"/>
                <a:cs typeface="DM Sans"/>
                <a:sym typeface="DM Sans"/>
              </a:rPr>
              <a:t>Acesse a plataforma</a:t>
            </a:r>
            <a:endParaRPr b="0"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b="0" i="0" lang="pt-BR" sz="1700" u="none" cap="none" strike="noStrike">
                <a:solidFill>
                  <a:schemeClr val="lt1"/>
                </a:solidFill>
                <a:latin typeface="DM Sans"/>
                <a:ea typeface="DM Sans"/>
                <a:cs typeface="DM Sans"/>
                <a:sym typeface="DM Sans"/>
              </a:rPr>
              <a:t>Vá na aula do dia</a:t>
            </a:r>
            <a:endParaRPr b="0"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b="0" i="0" lang="pt-BR" sz="1700" u="none" cap="none" strike="noStrike">
                <a:solidFill>
                  <a:schemeClr val="lt1"/>
                </a:solidFill>
                <a:latin typeface="DM Sans"/>
                <a:ea typeface="DM Sans"/>
                <a:cs typeface="DM Sans"/>
                <a:sym typeface="DM Sans"/>
              </a:rPr>
              <a:t>Clique em </a:t>
            </a:r>
            <a:r>
              <a:rPr b="0" i="0" lang="pt-BR" sz="1700" u="none" cap="none" strike="noStrike">
                <a:solidFill>
                  <a:schemeClr val="dk1"/>
                </a:solidFill>
                <a:highlight>
                  <a:srgbClr val="EAFF6A"/>
                </a:highlight>
                <a:latin typeface="DM Sans"/>
                <a:ea typeface="DM Sans"/>
                <a:cs typeface="DM Sans"/>
                <a:sym typeface="DM Sans"/>
              </a:rPr>
              <a:t>Avaliar</a:t>
            </a:r>
            <a:endParaRPr b="0" i="0" sz="1700" u="none" cap="none" strike="noStrike">
              <a:solidFill>
                <a:schemeClr val="dk1"/>
              </a:solidFill>
              <a:highlight>
                <a:srgbClr val="EAFF6A"/>
              </a:highlight>
              <a:latin typeface="DM Sans"/>
              <a:ea typeface="DM Sans"/>
              <a:cs typeface="DM Sans"/>
              <a:sym typeface="DM Sans"/>
            </a:endParaRPr>
          </a:p>
        </p:txBody>
      </p:sp>
      <p:grpSp>
        <p:nvGrpSpPr>
          <p:cNvPr id="802" name="Google Shape;802;p54"/>
          <p:cNvGrpSpPr/>
          <p:nvPr/>
        </p:nvGrpSpPr>
        <p:grpSpPr>
          <a:xfrm>
            <a:off x="1527125" y="2646775"/>
            <a:ext cx="3705225" cy="923925"/>
            <a:chOff x="4463725" y="2301200"/>
            <a:chExt cx="3705225" cy="923925"/>
          </a:xfrm>
        </p:grpSpPr>
        <p:pic>
          <p:nvPicPr>
            <p:cNvPr id="803" name="Google Shape;803;p54"/>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804" name="Google Shape;804;p54"/>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805" name="Google Shape;805;p54"/>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EAFF6A"/>
                </a:solidFill>
                <a:latin typeface="DM Sans"/>
                <a:ea typeface="DM Sans"/>
                <a:cs typeface="DM Sans"/>
                <a:sym typeface="DM Sans"/>
              </a:rPr>
              <a:t>Seu feedback vale pontos para o Top 10!! 😎</a:t>
            </a:r>
            <a:endParaRPr b="0" i="0" sz="1400" u="none" cap="none" strike="noStrike">
              <a:solidFill>
                <a:srgbClr val="EAFF6A"/>
              </a:solidFill>
              <a:latin typeface="DM Sans"/>
              <a:ea typeface="DM Sans"/>
              <a:cs typeface="DM Sans"/>
              <a:sym typeface="DM Sans"/>
            </a:endParaRPr>
          </a:p>
        </p:txBody>
      </p:sp>
      <p:sp>
        <p:nvSpPr>
          <p:cNvPr id="806" name="Google Shape;806;p54"/>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807" name="Google Shape;807;p54"/>
          <p:cNvPicPr preferRelativeResize="0"/>
          <p:nvPr/>
        </p:nvPicPr>
        <p:blipFill rotWithShape="1">
          <a:blip r:embed="rId5">
            <a:alphaModFix/>
          </a:blip>
          <a:srcRect b="14381" l="0" r="0" t="7839"/>
          <a:stretch/>
        </p:blipFill>
        <p:spPr>
          <a:xfrm>
            <a:off x="5473738" y="1273263"/>
            <a:ext cx="1996400" cy="15527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55"/>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Recursos multimídia</a:t>
            </a:r>
            <a:endParaRPr b="1" i="0" sz="4000" u="none" cap="none" strike="noStrike">
              <a:solidFill>
                <a:schemeClr val="dk1"/>
              </a:solidFill>
              <a:latin typeface="DM Sans"/>
              <a:ea typeface="DM Sans"/>
              <a:cs typeface="DM Sans"/>
              <a:sym typeface="DM Sans"/>
            </a:endParaRPr>
          </a:p>
        </p:txBody>
      </p:sp>
      <p:grpSp>
        <p:nvGrpSpPr>
          <p:cNvPr id="813" name="Google Shape;813;p55"/>
          <p:cNvGrpSpPr/>
          <p:nvPr/>
        </p:nvGrpSpPr>
        <p:grpSpPr>
          <a:xfrm>
            <a:off x="457358" y="468285"/>
            <a:ext cx="431074" cy="431074"/>
            <a:chOff x="4202550" y="994173"/>
            <a:chExt cx="738900" cy="738900"/>
          </a:xfrm>
        </p:grpSpPr>
        <p:sp>
          <p:nvSpPr>
            <p:cNvPr id="814" name="Google Shape;814;p55"/>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15" name="Google Shape;815;p55"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816" name="Google Shape;816;p55"/>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817" name="Google Shape;817;p55"/>
          <p:cNvSpPr txBox="1"/>
          <p:nvPr/>
        </p:nvSpPr>
        <p:spPr>
          <a:xfrm>
            <a:off x="457350" y="1725800"/>
            <a:ext cx="5129400" cy="454800"/>
          </a:xfrm>
          <a:prstGeom prst="rect">
            <a:avLst/>
          </a:prstGeom>
          <a:noFill/>
          <a:ln>
            <a:noFill/>
          </a:ln>
        </p:spPr>
        <p:txBody>
          <a:bodyPr anchorCtr="0" anchor="t" bIns="91425" lIns="91425" spcFirstLastPara="1" rIns="91425" wrap="square" tIns="91425">
            <a:spAutoFit/>
          </a:bodyPr>
          <a:lstStyle/>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pt-BR" sz="1350" u="sng" cap="none" strike="noStrike">
                <a:solidFill>
                  <a:schemeClr val="hlink"/>
                </a:solidFill>
                <a:latin typeface="DM Sans"/>
                <a:ea typeface="DM Sans"/>
                <a:cs typeface="DM Sans"/>
                <a:sym typeface="DM Sans"/>
                <a:hlinkClick r:id="rId4"/>
              </a:rPr>
              <a:t>Lista De Exercícios</a:t>
            </a:r>
            <a:r>
              <a:rPr b="0" i="0" lang="pt-BR" sz="1350" u="none" cap="none" strike="noStrike">
                <a:solidFill>
                  <a:srgbClr val="999999"/>
                </a:solidFill>
                <a:latin typeface="DM Sans"/>
                <a:ea typeface="DM Sans"/>
                <a:cs typeface="DM Sans"/>
                <a:sym typeface="DM Sans"/>
              </a:rPr>
              <a:t> </a:t>
            </a:r>
            <a:r>
              <a:rPr b="0" i="0" lang="pt-BR" sz="1350" u="none" cap="none" strike="noStrike">
                <a:solidFill>
                  <a:schemeClr val="dk2"/>
                </a:solidFill>
                <a:latin typeface="DM Sans"/>
                <a:ea typeface="DM Sans"/>
                <a:cs typeface="DM Sans"/>
                <a:sym typeface="DM Sans"/>
              </a:rPr>
              <a:t>| </a:t>
            </a:r>
            <a:r>
              <a:rPr b="1" i="0" lang="pt-BR" sz="1350" u="none" cap="none" strike="noStrike">
                <a:solidFill>
                  <a:schemeClr val="dk2"/>
                </a:solidFill>
                <a:latin typeface="DM Sans"/>
                <a:ea typeface="DM Sans"/>
                <a:cs typeface="DM Sans"/>
                <a:sym typeface="DM Sans"/>
              </a:rPr>
              <a:t>Python Brasil</a:t>
            </a:r>
            <a:endParaRPr b="1" i="0" sz="1350" u="none" cap="none" strike="noStrike">
              <a:solidFill>
                <a:schemeClr val="dk2"/>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Resumo</a:t>
            </a:r>
            <a:r>
              <a:rPr b="1" i="0" lang="pt-BR"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da aula de hoje</a:t>
            </a:r>
            <a:endParaRPr b="0" i="0" sz="4000" u="none" cap="none" strike="noStrike">
              <a:solidFill>
                <a:schemeClr val="lt1"/>
              </a:solidFill>
              <a:latin typeface="DM Sans"/>
              <a:ea typeface="DM Sans"/>
              <a:cs typeface="DM Sans"/>
              <a:sym typeface="DM Sans"/>
            </a:endParaRPr>
          </a:p>
        </p:txBody>
      </p:sp>
      <p:sp>
        <p:nvSpPr>
          <p:cNvPr id="823" name="Google Shape;823;p56"/>
          <p:cNvSpPr txBox="1"/>
          <p:nvPr/>
        </p:nvSpPr>
        <p:spPr>
          <a:xfrm>
            <a:off x="2109143" y="2502363"/>
            <a:ext cx="4925700" cy="1400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Tipos de variáveis em Python;</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As principais funções e operações da linguagem;</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Estruturas de dados;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Principais operações com String.</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57"/>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1" i="0" lang="pt-BR" sz="5000" u="none" cap="none" strike="noStrike">
                <a:solidFill>
                  <a:schemeClr val="dk1"/>
                </a:solidFill>
                <a:latin typeface="DM Sans"/>
                <a:ea typeface="DM Sans"/>
                <a:cs typeface="DM Sans"/>
                <a:sym typeface="DM Sans"/>
              </a:rPr>
              <a:t>🎓</a:t>
            </a:r>
            <a:endParaRPr b="1" i="0" sz="5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Obrigado por estudar conosco!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pt-BR" sz="3000" u="none" cap="none" strike="noStrike">
                <a:solidFill>
                  <a:srgbClr val="EAFF6A"/>
                </a:solidFill>
                <a:latin typeface="DM Sans"/>
                <a:ea typeface="DM Sans"/>
                <a:cs typeface="DM Sans"/>
                <a:sym typeface="DM Sans"/>
              </a:rPr>
              <a:t>Objetivos da aula</a:t>
            </a:r>
            <a:endParaRPr b="1" i="0" sz="3000" u="none" cap="none" strike="noStrike">
              <a:solidFill>
                <a:srgbClr val="EAFF6A"/>
              </a:solidFill>
              <a:latin typeface="DM Sans"/>
              <a:ea typeface="DM Sans"/>
              <a:cs typeface="DM Sans"/>
              <a:sym typeface="DM Sans"/>
            </a:endParaRPr>
          </a:p>
        </p:txBody>
      </p:sp>
      <p:pic>
        <p:nvPicPr>
          <p:cNvPr id="316" name="Google Shape;316;p6"/>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317" name="Google Shape;317;p6"/>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lt1"/>
                </a:solidFill>
                <a:latin typeface="DM Sans"/>
                <a:ea typeface="DM Sans"/>
                <a:cs typeface="DM Sans"/>
                <a:sym typeface="DM Sans"/>
              </a:rPr>
              <a:t>Tipos de variáveis em Python;</a:t>
            </a:r>
            <a:endParaRPr b="1" i="0" sz="1350" u="none" cap="none" strike="noStrike">
              <a:solidFill>
                <a:schemeClr val="lt1"/>
              </a:solidFill>
              <a:latin typeface="DM Sans"/>
              <a:ea typeface="DM Sans"/>
              <a:cs typeface="DM Sans"/>
              <a:sym typeface="DM Sans"/>
            </a:endParaRPr>
          </a:p>
        </p:txBody>
      </p:sp>
      <p:pic>
        <p:nvPicPr>
          <p:cNvPr id="318" name="Google Shape;318;p6"/>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319" name="Google Shape;319;p6"/>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lt1"/>
                </a:solidFill>
                <a:latin typeface="DM Sans"/>
                <a:ea typeface="DM Sans"/>
                <a:cs typeface="DM Sans"/>
                <a:sym typeface="DM Sans"/>
              </a:rPr>
              <a:t>As principais funções e operações da linguagem;</a:t>
            </a:r>
            <a:endParaRPr b="1" i="0" sz="1350" u="none" cap="none" strike="noStrike">
              <a:solidFill>
                <a:schemeClr val="lt1"/>
              </a:solidFill>
              <a:latin typeface="DM Sans"/>
              <a:ea typeface="DM Sans"/>
              <a:cs typeface="DM Sans"/>
              <a:sym typeface="DM Sans"/>
            </a:endParaRPr>
          </a:p>
        </p:txBody>
      </p:sp>
      <p:pic>
        <p:nvPicPr>
          <p:cNvPr id="320" name="Google Shape;320;p6"/>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321" name="Google Shape;321;p6"/>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lt1"/>
                </a:solidFill>
                <a:latin typeface="DM Sans"/>
                <a:ea typeface="DM Sans"/>
                <a:cs typeface="DM Sans"/>
                <a:sym typeface="DM Sans"/>
              </a:rPr>
              <a:t>Estruturas de dados;</a:t>
            </a:r>
            <a:endParaRPr b="1" i="0" sz="1350" u="none" cap="none" strike="noStrike">
              <a:solidFill>
                <a:schemeClr val="lt1"/>
              </a:solidFill>
              <a:latin typeface="DM Sans"/>
              <a:ea typeface="DM Sans"/>
              <a:cs typeface="DM Sans"/>
              <a:sym typeface="DM Sans"/>
            </a:endParaRPr>
          </a:p>
        </p:txBody>
      </p:sp>
      <p:pic>
        <p:nvPicPr>
          <p:cNvPr id="322" name="Google Shape;322;p6"/>
          <p:cNvPicPr preferRelativeResize="0"/>
          <p:nvPr/>
        </p:nvPicPr>
        <p:blipFill rotWithShape="1">
          <a:blip r:embed="rId3">
            <a:alphaModFix/>
          </a:blip>
          <a:srcRect b="0" l="0" r="0" t="0"/>
          <a:stretch/>
        </p:blipFill>
        <p:spPr>
          <a:xfrm>
            <a:off x="2172138" y="3683563"/>
            <a:ext cx="196975" cy="196975"/>
          </a:xfrm>
          <a:prstGeom prst="rect">
            <a:avLst/>
          </a:prstGeom>
          <a:noFill/>
          <a:ln>
            <a:noFill/>
          </a:ln>
        </p:spPr>
      </p:pic>
      <p:sp>
        <p:nvSpPr>
          <p:cNvPr id="323" name="Google Shape;323;p6"/>
          <p:cNvSpPr txBox="1"/>
          <p:nvPr/>
        </p:nvSpPr>
        <p:spPr>
          <a:xfrm>
            <a:off x="2690550" y="35754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lt1"/>
                </a:solidFill>
                <a:latin typeface="DM Sans"/>
                <a:ea typeface="DM Sans"/>
                <a:cs typeface="DM Sans"/>
                <a:sym typeface="DM Sans"/>
              </a:rPr>
              <a:t>Principais operações com String.</a:t>
            </a:r>
            <a:endParaRPr b="0" i="0" sz="1350" u="none" cap="none" strike="noStrike">
              <a:solidFill>
                <a:schemeClr val="lt1"/>
              </a:solidFill>
              <a:latin typeface="DM Sans"/>
              <a:ea typeface="DM Sans"/>
              <a:cs typeface="DM Sans"/>
              <a:sym typeface="DM Sans"/>
            </a:endParaRPr>
          </a:p>
        </p:txBody>
      </p:sp>
      <p:cxnSp>
        <p:nvCxnSpPr>
          <p:cNvPr id="324" name="Google Shape;324;p6"/>
          <p:cNvCxnSpPr>
            <a:stCxn id="316" idx="2"/>
            <a:endCxn id="318"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325" name="Google Shape;325;p6"/>
          <p:cNvCxnSpPr>
            <a:stCxn id="318" idx="2"/>
            <a:endCxn id="320" idx="0"/>
          </p:cNvCxnSpPr>
          <p:nvPr/>
        </p:nvCxnSpPr>
        <p:spPr>
          <a:xfrm flipH="1" rot="-5400000">
            <a:off x="1953826" y="2692488"/>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cxnSp>
        <p:nvCxnSpPr>
          <p:cNvPr id="326" name="Google Shape;326;p6"/>
          <p:cNvCxnSpPr>
            <a:stCxn id="320" idx="2"/>
            <a:endCxn id="322" idx="0"/>
          </p:cNvCxnSpPr>
          <p:nvPr/>
        </p:nvCxnSpPr>
        <p:spPr>
          <a:xfrm flipH="1" rot="-5400000">
            <a:off x="2032575" y="3444963"/>
            <a:ext cx="476700" cy="600"/>
          </a:xfrm>
          <a:prstGeom prst="bentConnector3">
            <a:avLst>
              <a:gd fmla="val 49995"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7"/>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DEFC52"/>
                </a:solidFill>
                <a:latin typeface="DM Sans"/>
                <a:ea typeface="DM Sans"/>
                <a:cs typeface="DM Sans"/>
                <a:sym typeface="DM Sans"/>
              </a:rPr>
              <a:t>Variáveis</a:t>
            </a:r>
            <a:endParaRPr b="1" i="0" sz="4000" u="none" cap="none" strike="noStrike">
              <a:solidFill>
                <a:srgbClr val="DEFC52"/>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8"/>
          <p:cNvPicPr preferRelativeResize="0"/>
          <p:nvPr/>
        </p:nvPicPr>
        <p:blipFill rotWithShape="1">
          <a:blip r:embed="rId3">
            <a:alphaModFix/>
          </a:blip>
          <a:srcRect b="3051" l="0" r="0" t="3041"/>
          <a:stretch/>
        </p:blipFill>
        <p:spPr>
          <a:xfrm>
            <a:off x="5712875" y="468275"/>
            <a:ext cx="2923972" cy="4118751"/>
          </a:xfrm>
          <a:prstGeom prst="rect">
            <a:avLst/>
          </a:prstGeom>
          <a:noFill/>
          <a:ln>
            <a:noFill/>
          </a:ln>
        </p:spPr>
      </p:pic>
      <p:sp>
        <p:nvSpPr>
          <p:cNvPr id="337" name="Google Shape;337;p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Variáveis</a:t>
            </a:r>
            <a:endParaRPr b="1" i="0" sz="4000" u="none" cap="none" strike="noStrike">
              <a:solidFill>
                <a:schemeClr val="dk1"/>
              </a:solidFill>
              <a:latin typeface="DM Sans"/>
              <a:ea typeface="DM Sans"/>
              <a:cs typeface="DM Sans"/>
              <a:sym typeface="DM Sans"/>
            </a:endParaRPr>
          </a:p>
        </p:txBody>
      </p:sp>
      <p:sp>
        <p:nvSpPr>
          <p:cNvPr id="338" name="Google Shape;338;p8"/>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pt-BR" sz="1350" u="none" cap="none" strike="noStrike">
                <a:solidFill>
                  <a:srgbClr val="000000"/>
                </a:solidFill>
                <a:latin typeface="DM Sans"/>
                <a:ea typeface="DM Sans"/>
                <a:cs typeface="DM Sans"/>
                <a:sym typeface="DM Sans"/>
              </a:rPr>
              <a:t>Em Python, as </a:t>
            </a:r>
            <a:r>
              <a:rPr b="1" i="0" lang="pt-BR" sz="1350" u="none" cap="none" strike="noStrike">
                <a:solidFill>
                  <a:srgbClr val="000000"/>
                </a:solidFill>
                <a:highlight>
                  <a:srgbClr val="EAFF6A"/>
                </a:highlight>
                <a:latin typeface="DM Sans"/>
                <a:ea typeface="DM Sans"/>
                <a:cs typeface="DM Sans"/>
                <a:sym typeface="DM Sans"/>
              </a:rPr>
              <a:t>variáveis são usadas para armazenar valores.</a:t>
            </a:r>
            <a:r>
              <a:rPr b="0" i="0" lang="pt-BR" sz="1350" u="none" cap="none" strike="noStrike">
                <a:solidFill>
                  <a:srgbClr val="000000"/>
                </a:solidFill>
                <a:latin typeface="DM Sans"/>
                <a:ea typeface="DM Sans"/>
                <a:cs typeface="DM Sans"/>
                <a:sym typeface="DM Sans"/>
              </a:rPr>
              <a:t> As variáveis podem ser definidas com um nome e um valor e podem ser usadas para realizar operações e manipulações de dados.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339" name="Google Shape;339;p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3" name="Shape 343"/>
        <p:cNvGrpSpPr/>
        <p:nvPr/>
      </p:nvGrpSpPr>
      <p:grpSpPr>
        <a:xfrm>
          <a:off x="0" y="0"/>
          <a:ext cx="0" cy="0"/>
          <a:chOff x="0" y="0"/>
          <a:chExt cx="0" cy="0"/>
        </a:xfrm>
      </p:grpSpPr>
      <p:sp>
        <p:nvSpPr>
          <p:cNvPr id="344" name="Google Shape;344;p9"/>
          <p:cNvSpPr txBox="1"/>
          <p:nvPr>
            <p:ph idx="1" type="body"/>
          </p:nvPr>
        </p:nvSpPr>
        <p:spPr>
          <a:xfrm>
            <a:off x="311700" y="863550"/>
            <a:ext cx="8520600" cy="34164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1200"/>
              </a:spcAft>
              <a:buSzPts val="1800"/>
              <a:buNone/>
            </a:pPr>
            <a:r>
              <a:rPr lang="pt-BR">
                <a:latin typeface="DM Sans"/>
                <a:ea typeface="DM Sans"/>
                <a:cs typeface="DM Sans"/>
                <a:sym typeface="DM Sans"/>
              </a:rPr>
              <a:t>⚠️</a:t>
            </a:r>
            <a:r>
              <a:rPr lang="pt-BR">
                <a:solidFill>
                  <a:schemeClr val="dk1"/>
                </a:solidFill>
                <a:latin typeface="DM Sans"/>
                <a:ea typeface="DM Sans"/>
                <a:cs typeface="DM Sans"/>
                <a:sym typeface="DM Sans"/>
              </a:rPr>
              <a:t> </a:t>
            </a:r>
            <a:r>
              <a:rPr b="1" lang="pt-BR">
                <a:solidFill>
                  <a:schemeClr val="dk1"/>
                </a:solidFill>
                <a:latin typeface="DM Sans"/>
                <a:ea typeface="DM Sans"/>
                <a:cs typeface="DM Sans"/>
                <a:sym typeface="DM Sans"/>
              </a:rPr>
              <a:t>Indicações para o(a) professor(a)</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Iremos mostrar algumas variáveis aos estudantes. Você pode escolher se utiliza os slides para fazer a apresentação ou o próprio código.</a:t>
            </a:r>
            <a:endParaRPr>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22222"/>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